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3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94" r:id="rId3"/>
    <p:sldId id="295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285" r:id="rId20"/>
    <p:sldId id="286" r:id="rId21"/>
    <p:sldId id="290" r:id="rId22"/>
  </p:sldIdLst>
  <p:sldSz cx="14630400" cy="82296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50"/>
    <p:restoredTop sz="73913"/>
  </p:normalViewPr>
  <p:slideViewPr>
    <p:cSldViewPr snapToGrid="0" snapToObjects="1">
      <p:cViewPr>
        <p:scale>
          <a:sx n="60" d="100"/>
          <a:sy n="60" d="100"/>
        </p:scale>
        <p:origin x="680" y="4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8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311FD-70DD-B849-8CAD-C31229796EA5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24FD6-7791-DF49-AEAC-88DA21381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30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7688" marR="0" lvl="1" indent="-90487" algn="l" rtl="0">
              <a:spcBef>
                <a:spcPts val="0"/>
              </a:spcBef>
              <a:spcAft>
                <a:spcPts val="0"/>
              </a:spcAft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95375" marR="0" lvl="2" indent="-180975" algn="l" rtl="0">
              <a:spcBef>
                <a:spcPts val="0"/>
              </a:spcBef>
              <a:spcAft>
                <a:spcPts val="0"/>
              </a:spcAft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44650" marR="0" lvl="3" indent="-273050" algn="l" rtl="0">
              <a:spcBef>
                <a:spcPts val="0"/>
              </a:spcBef>
              <a:spcAft>
                <a:spcPts val="0"/>
              </a:spcAft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92338" marR="0" lvl="4" indent="-363538" algn="l" rtl="0">
              <a:spcBef>
                <a:spcPts val="0"/>
              </a:spcBef>
              <a:spcAft>
                <a:spcPts val="0"/>
              </a:spcAft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339" y="0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7688" marR="0" lvl="1" indent="-90487" algn="l" rtl="0">
              <a:spcBef>
                <a:spcPts val="0"/>
              </a:spcBef>
              <a:spcAft>
                <a:spcPts val="0"/>
              </a:spcAft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95375" marR="0" lvl="2" indent="-180975" algn="l" rtl="0">
              <a:spcBef>
                <a:spcPts val="0"/>
              </a:spcBef>
              <a:spcAft>
                <a:spcPts val="0"/>
              </a:spcAft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44650" marR="0" lvl="3" indent="-273050" algn="l" rtl="0">
              <a:spcBef>
                <a:spcPts val="0"/>
              </a:spcBef>
              <a:spcAft>
                <a:spcPts val="0"/>
              </a:spcAft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92338" marR="0" lvl="4" indent="-363538" algn="l" rtl="0">
              <a:spcBef>
                <a:spcPts val="0"/>
              </a:spcBef>
              <a:spcAft>
                <a:spcPts val="0"/>
              </a:spcAft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406400" y="696912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9" cy="418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90"/>
              </a:spcBef>
              <a:spcAft>
                <a:spcPts val="0"/>
              </a:spcAft>
              <a:buChar char="●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09588" marR="0" lvl="1" indent="-1587" algn="l" rtl="0">
              <a:spcBef>
                <a:spcPts val="390"/>
              </a:spcBef>
              <a:spcAft>
                <a:spcPts val="0"/>
              </a:spcAft>
              <a:buChar char="○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0763" marR="0" lvl="2" indent="-4762" algn="l" rtl="0">
              <a:spcBef>
                <a:spcPts val="390"/>
              </a:spcBef>
              <a:spcAft>
                <a:spcPts val="0"/>
              </a:spcAft>
              <a:buChar char="■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31938" marR="0" lvl="3" indent="-7937" algn="l" rtl="0">
              <a:spcBef>
                <a:spcPts val="390"/>
              </a:spcBef>
              <a:spcAft>
                <a:spcPts val="0"/>
              </a:spcAft>
              <a:buChar char="●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43113" marR="0" lvl="4" indent="-11113" algn="l" rtl="0">
              <a:spcBef>
                <a:spcPts val="390"/>
              </a:spcBef>
              <a:spcAft>
                <a:spcPts val="0"/>
              </a:spcAft>
              <a:buChar char="○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54850" marR="0" lvl="5" indent="-2150" algn="l" rtl="0">
              <a:spcBef>
                <a:spcPts val="0"/>
              </a:spcBef>
              <a:buChar char="■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065818" marR="0" lvl="6" indent="-5117" algn="l" rtl="0">
              <a:spcBef>
                <a:spcPts val="0"/>
              </a:spcBef>
              <a:buChar char="●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576787" marR="0" lvl="7" indent="-8087" algn="l" rtl="0">
              <a:spcBef>
                <a:spcPts val="0"/>
              </a:spcBef>
              <a:buChar char="○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087760" marR="0" lvl="8" indent="-11060" algn="l" rtl="0">
              <a:spcBef>
                <a:spcPts val="0"/>
              </a:spcBef>
              <a:buChar char="■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1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7688" marR="0" lvl="1" indent="-90487" algn="l" rtl="0">
              <a:spcBef>
                <a:spcPts val="0"/>
              </a:spcBef>
              <a:spcAft>
                <a:spcPts val="0"/>
              </a:spcAft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95375" marR="0" lvl="2" indent="-180975" algn="l" rtl="0">
              <a:spcBef>
                <a:spcPts val="0"/>
              </a:spcBef>
              <a:spcAft>
                <a:spcPts val="0"/>
              </a:spcAft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44650" marR="0" lvl="3" indent="-273050" algn="l" rtl="0">
              <a:spcBef>
                <a:spcPts val="0"/>
              </a:spcBef>
              <a:spcAft>
                <a:spcPts val="0"/>
              </a:spcAft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192338" marR="0" lvl="4" indent="-363538" algn="l" rtl="0">
              <a:spcBef>
                <a:spcPts val="0"/>
              </a:spcBef>
              <a:spcAft>
                <a:spcPts val="0"/>
              </a:spcAft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9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-US" sz="13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185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61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657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Shape 579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468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5808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2" name="Shape 622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Shape 623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920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400" dirty="0"/>
          </a:p>
        </p:txBody>
      </p:sp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2067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dirty="0"/>
          </a:p>
        </p:txBody>
      </p:sp>
      <p:sp>
        <p:nvSpPr>
          <p:cNvPr id="657" name="Shape 657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240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4" name="Shape 684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Shape 685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83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332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105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Shape 694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8677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4" name="Shape 764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332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105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Shape 765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7733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1" name="Shape 941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9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390"/>
              </a:spcBef>
              <a:spcAft>
                <a:spcPts val="0"/>
              </a:spcAft>
              <a:buSzPct val="25000"/>
              <a:buNone/>
            </a:pP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Shape 942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637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9" cy="41830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48" name="Shape 94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7" name="Shape 977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9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Shape 978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5866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Shape 396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8199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975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3396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302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Shape 434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4805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9316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574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7601179"/>
            <a:ext cx="14630400" cy="797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6736" y="910742"/>
            <a:ext cx="12070080" cy="427939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9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061" y="5346745"/>
            <a:ext cx="12070080" cy="1371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 algn="ctr">
              <a:buNone/>
              <a:defRPr sz="288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9/26/17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9/26/17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94762"/>
            <a:ext cx="3154680" cy="691187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94762"/>
            <a:ext cx="9281160" cy="691187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9/26/17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Title Slid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347896" y="4814148"/>
            <a:ext cx="6647518" cy="8227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3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2346091" y="5716919"/>
            <a:ext cx="6655448" cy="8930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336"/>
              </a:spcAft>
              <a:buClr>
                <a:schemeClr val="lt2"/>
              </a:buClr>
              <a:buFont typeface="Arial"/>
              <a:buNone/>
              <a:defRPr sz="2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66426" marR="0" lvl="1" indent="-67925" algn="l" rtl="0">
              <a:spcBef>
                <a:spcPts val="0"/>
              </a:spcBef>
              <a:spcAft>
                <a:spcPts val="336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77372" marR="0" lvl="2" indent="-45472" algn="l" rtl="0">
              <a:spcBef>
                <a:spcPts val="0"/>
              </a:spcBef>
              <a:spcAft>
                <a:spcPts val="336"/>
              </a:spcAft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52193" marR="0" lvl="3" indent="-93242" algn="l" rtl="0">
              <a:spcBef>
                <a:spcPts val="0"/>
              </a:spcBef>
              <a:spcAft>
                <a:spcPts val="336"/>
              </a:spcAft>
              <a:buClr>
                <a:schemeClr val="dk1"/>
              </a:buClr>
              <a:buSzPct val="100000"/>
              <a:buFont typeface="Arial"/>
              <a:buChar char="–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363141" marR="0" lvl="4" indent="-64441" algn="l" rtl="0">
              <a:spcBef>
                <a:spcPts val="0"/>
              </a:spcBef>
              <a:spcAft>
                <a:spcPts val="336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15930" marR="0" lvl="5" indent="-13303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64280" marR="0" lvl="6" indent="-12258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12633" marR="0" lvl="7" indent="-124833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60984" marR="0" lvl="8" indent="-127084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122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9/26/17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910742"/>
            <a:ext cx="12070080" cy="427939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9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5343754"/>
            <a:ext cx="12070080" cy="1371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9/26/17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6736" y="2214881"/>
            <a:ext cx="5925312" cy="48280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1504" y="2214882"/>
            <a:ext cx="5925312" cy="48280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9/26/17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6736" y="3098802"/>
            <a:ext cx="5925312" cy="39441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61504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1504" y="3098801"/>
            <a:ext cx="5925312" cy="39441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9/26/17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9/26/17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9/26/17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" y="0"/>
            <a:ext cx="4860949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848085" y="0"/>
            <a:ext cx="76810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713231"/>
            <a:ext cx="3840480" cy="2743200"/>
          </a:xfrm>
        </p:spPr>
        <p:txBody>
          <a:bodyPr anchor="b">
            <a:norm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720" y="877824"/>
            <a:ext cx="7790688" cy="6309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3511296"/>
            <a:ext cx="3840480" cy="405494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8614" y="7751743"/>
            <a:ext cx="3142212" cy="438150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9/26/17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60720" y="7751743"/>
            <a:ext cx="5577840" cy="4381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943600"/>
            <a:ext cx="1462659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9" y="5898091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7" y="6089904"/>
            <a:ext cx="12136374" cy="987552"/>
          </a:xfrm>
        </p:spPr>
        <p:txBody>
          <a:bodyPr tIns="0" bIns="0" anchor="b">
            <a:no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0"/>
            <a:ext cx="14630382" cy="5898091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6736" y="7088429"/>
            <a:ext cx="12135917" cy="71323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720"/>
              </a:spcAft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9/26/17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4881"/>
            <a:ext cx="12070080" cy="48280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6737" y="7751743"/>
            <a:ext cx="29667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9/26/17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3422" y="7751743"/>
            <a:ext cx="57873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80550" y="7751743"/>
            <a:ext cx="157443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32238" y="2085414"/>
            <a:ext cx="1196035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0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</p:sldLayoutIdLst>
  <p:hf hdr="0" ftr="0" dt="0"/>
  <p:txStyles>
    <p:titleStyle>
      <a:lvl1pPr algn="l" defTabSz="1097280" rtl="0" eaLnBrk="1" latinLnBrk="0" hangingPunct="1">
        <a:lnSpc>
          <a:spcPct val="85000"/>
        </a:lnSpc>
        <a:spcBef>
          <a:spcPct val="0"/>
        </a:spcBef>
        <a:buNone/>
        <a:defRPr sz="5760" kern="1200" spc="-6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0858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0314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99770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19226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2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56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0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4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hyperlink" Target="https://enterprisersproject.com/article/2017/1/devops-trends-emerging-2017-and-beyond" TargetMode="External"/><Relationship Id="rId12" Type="http://schemas.openxmlformats.org/officeDocument/2006/relationships/hyperlink" Target="https://www.slideshare.net/jallspaw/10-deploys-per-day-dev-and-ops-cooperation-at-flickr" TargetMode="External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youtu.be/WqoVeGFjK9k" TargetMode="External"/><Relationship Id="rId4" Type="http://schemas.openxmlformats.org/officeDocument/2006/relationships/hyperlink" Target="https://www.youtube.com/watch?v=_DEToXsgrPc" TargetMode="External"/><Relationship Id="rId5" Type="http://schemas.openxmlformats.org/officeDocument/2006/relationships/hyperlink" Target="https://www.youtube.com/watch?v=877OCQA_xzE&amp;t=85s" TargetMode="External"/><Relationship Id="rId6" Type="http://schemas.openxmlformats.org/officeDocument/2006/relationships/hyperlink" Target="https://www.youtube.com/watch?v=Nw0_26xbmX8" TargetMode="External"/><Relationship Id="rId7" Type="http://schemas.openxmlformats.org/officeDocument/2006/relationships/hyperlink" Target="https://www.youtube.com/watch?v=yIlNTnA-zUs" TargetMode="External"/><Relationship Id="rId8" Type="http://schemas.openxmlformats.org/officeDocument/2006/relationships/hyperlink" Target="https://www.youtube.com/watch?v=iYLxw6OsZug" TargetMode="External"/><Relationship Id="rId9" Type="http://schemas.openxmlformats.org/officeDocument/2006/relationships/hyperlink" Target="https://conferences.oreilly.com/velocity/vl-ny?cmp=kn-webops-confreg-home-vlny17_branded" TargetMode="External"/><Relationship Id="rId10" Type="http://schemas.openxmlformats.org/officeDocument/2006/relationships/hyperlink" Target="https://techbeacon.com/7-devops-trends-watch-2017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4400" b="1" i="0" u="none" strike="noStrike" cap="none" dirty="0" smtClean="0">
                <a:solidFill>
                  <a:schemeClr val="accent2"/>
                </a:solidFill>
                <a:latin typeface="+mj-lt"/>
                <a:ea typeface="Arial"/>
                <a:cs typeface="Arial"/>
                <a:sym typeface="Arial"/>
              </a:rPr>
              <a:t>What is DevOps?</a:t>
            </a:r>
            <a:endParaRPr lang="en-US" sz="4400" b="1" i="0" u="none" strike="noStrike" cap="none" dirty="0">
              <a:solidFill>
                <a:schemeClr val="accent2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109675" bIns="548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816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-US" sz="2220" b="1" i="0" u="none" strike="noStrike" cap="none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Bryan </a:t>
            </a:r>
            <a:r>
              <a:rPr lang="en-US" sz="2220" b="1" i="0" u="none" strike="noStrike" cap="none" dirty="0" err="1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Praditkul</a:t>
            </a:r>
            <a:endParaRPr lang="en-US" sz="2220" b="1" i="0" u="none" strike="noStrike" cap="none" dirty="0" smtClean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816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-US" sz="2220" b="1" i="0" u="none" strike="noStrike" cap="none" dirty="0" smtClean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August </a:t>
            </a:r>
            <a:r>
              <a:rPr lang="en-US" sz="2220" b="1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141057" y="5993405"/>
            <a:ext cx="4555686" cy="108062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Shape 529"/>
          <p:cNvSpPr/>
          <p:nvPr/>
        </p:nvSpPr>
        <p:spPr>
          <a:xfrm rot="-5400000">
            <a:off x="1073426" y="4346938"/>
            <a:ext cx="838198" cy="14478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924142" y="4809228"/>
            <a:ext cx="1292284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</a:p>
        </p:txBody>
      </p:sp>
      <p:sp>
        <p:nvSpPr>
          <p:cNvPr id="531" name="Shape 531"/>
          <p:cNvSpPr/>
          <p:nvPr/>
        </p:nvSpPr>
        <p:spPr>
          <a:xfrm rot="-5400000">
            <a:off x="2905341" y="4346938"/>
            <a:ext cx="838198" cy="14478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2756058" y="4809228"/>
            <a:ext cx="129228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Review</a:t>
            </a:r>
          </a:p>
        </p:txBody>
      </p:sp>
      <p:sp>
        <p:nvSpPr>
          <p:cNvPr id="533" name="Shape 533"/>
          <p:cNvSpPr/>
          <p:nvPr/>
        </p:nvSpPr>
        <p:spPr>
          <a:xfrm rot="-5400000">
            <a:off x="4733942" y="4346938"/>
            <a:ext cx="838198" cy="14478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 txBox="1"/>
          <p:nvPr/>
        </p:nvSpPr>
        <p:spPr>
          <a:xfrm>
            <a:off x="4584658" y="4809228"/>
            <a:ext cx="1292284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</a:p>
        </p:txBody>
      </p:sp>
      <p:sp>
        <p:nvSpPr>
          <p:cNvPr id="535" name="Shape 535"/>
          <p:cNvSpPr/>
          <p:nvPr/>
        </p:nvSpPr>
        <p:spPr>
          <a:xfrm rot="-5400000">
            <a:off x="7210343" y="4346938"/>
            <a:ext cx="838198" cy="14478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 txBox="1"/>
          <p:nvPr/>
        </p:nvSpPr>
        <p:spPr>
          <a:xfrm>
            <a:off x="7061061" y="4809230"/>
            <a:ext cx="129228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&amp; Deploy</a:t>
            </a:r>
          </a:p>
        </p:txBody>
      </p:sp>
      <p:sp>
        <p:nvSpPr>
          <p:cNvPr id="537" name="Shape 537"/>
          <p:cNvSpPr/>
          <p:nvPr/>
        </p:nvSpPr>
        <p:spPr>
          <a:xfrm rot="-5400000">
            <a:off x="9005717" y="4346938"/>
            <a:ext cx="838198" cy="14478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 txBox="1"/>
          <p:nvPr/>
        </p:nvSpPr>
        <p:spPr>
          <a:xfrm>
            <a:off x="8856433" y="4809230"/>
            <a:ext cx="1292284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</a:p>
        </p:txBody>
      </p:sp>
      <p:sp>
        <p:nvSpPr>
          <p:cNvPr id="539" name="Shape 539"/>
          <p:cNvSpPr/>
          <p:nvPr/>
        </p:nvSpPr>
        <p:spPr>
          <a:xfrm rot="-5400000">
            <a:off x="11153335" y="4346936"/>
            <a:ext cx="838198" cy="14478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 txBox="1"/>
          <p:nvPr/>
        </p:nvSpPr>
        <p:spPr>
          <a:xfrm>
            <a:off x="11004053" y="4809228"/>
            <a:ext cx="1292284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&amp; Promote to Prod</a:t>
            </a:r>
          </a:p>
        </p:txBody>
      </p:sp>
      <p:sp>
        <p:nvSpPr>
          <p:cNvPr id="541" name="Shape 541"/>
          <p:cNvSpPr/>
          <p:nvPr/>
        </p:nvSpPr>
        <p:spPr>
          <a:xfrm rot="-5400000">
            <a:off x="12233400" y="2232927"/>
            <a:ext cx="838198" cy="14478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12084115" y="2695218"/>
            <a:ext cx="129228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 &amp; Measure</a:t>
            </a:r>
          </a:p>
        </p:txBody>
      </p:sp>
      <p:sp>
        <p:nvSpPr>
          <p:cNvPr id="543" name="Shape 543"/>
          <p:cNvSpPr/>
          <p:nvPr/>
        </p:nvSpPr>
        <p:spPr>
          <a:xfrm rot="-5400000">
            <a:off x="2365710" y="5800532"/>
            <a:ext cx="838198" cy="14478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 txBox="1"/>
          <p:nvPr/>
        </p:nvSpPr>
        <p:spPr>
          <a:xfrm>
            <a:off x="2216426" y="6262823"/>
            <a:ext cx="129228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 Branching</a:t>
            </a:r>
          </a:p>
        </p:txBody>
      </p:sp>
      <p:sp>
        <p:nvSpPr>
          <p:cNvPr id="545" name="Shape 545"/>
          <p:cNvSpPr/>
          <p:nvPr/>
        </p:nvSpPr>
        <p:spPr>
          <a:xfrm rot="-5400000">
            <a:off x="4733942" y="5775417"/>
            <a:ext cx="838198" cy="14478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FC000"/>
              </a:gs>
              <a:gs pos="100000">
                <a:srgbClr val="FFFF8F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 txBox="1"/>
          <p:nvPr/>
        </p:nvSpPr>
        <p:spPr>
          <a:xfrm>
            <a:off x="4584658" y="6237708"/>
            <a:ext cx="1292284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</a:p>
        </p:txBody>
      </p:sp>
      <p:sp>
        <p:nvSpPr>
          <p:cNvPr id="547" name="Shape 547"/>
          <p:cNvSpPr/>
          <p:nvPr/>
        </p:nvSpPr>
        <p:spPr>
          <a:xfrm rot="-5400000">
            <a:off x="7210343" y="5775418"/>
            <a:ext cx="838198" cy="14478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FC000"/>
              </a:gs>
              <a:gs pos="100000">
                <a:srgbClr val="FFFF8F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Shape 548"/>
          <p:cNvSpPr txBox="1"/>
          <p:nvPr/>
        </p:nvSpPr>
        <p:spPr>
          <a:xfrm>
            <a:off x="7061061" y="6237709"/>
            <a:ext cx="1292284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Fail Fast</a:t>
            </a:r>
          </a:p>
        </p:txBody>
      </p:sp>
      <p:sp>
        <p:nvSpPr>
          <p:cNvPr id="549" name="Shape 549"/>
          <p:cNvSpPr/>
          <p:nvPr/>
        </p:nvSpPr>
        <p:spPr>
          <a:xfrm rot="-5400000">
            <a:off x="7210343" y="2913638"/>
            <a:ext cx="838198" cy="14478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7061061" y="3375930"/>
            <a:ext cx="129228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Environment</a:t>
            </a:r>
          </a:p>
        </p:txBody>
      </p:sp>
      <p:sp>
        <p:nvSpPr>
          <p:cNvPr id="551" name="Shape 551"/>
          <p:cNvSpPr/>
          <p:nvPr/>
        </p:nvSpPr>
        <p:spPr>
          <a:xfrm rot="-5400000">
            <a:off x="9005717" y="2913638"/>
            <a:ext cx="838198" cy="14478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Shape 552"/>
          <p:cNvSpPr txBox="1"/>
          <p:nvPr/>
        </p:nvSpPr>
        <p:spPr>
          <a:xfrm>
            <a:off x="8856433" y="3375930"/>
            <a:ext cx="129228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Confidence</a:t>
            </a:r>
          </a:p>
        </p:txBody>
      </p:sp>
      <p:sp>
        <p:nvSpPr>
          <p:cNvPr id="553" name="Shape 553"/>
          <p:cNvSpPr/>
          <p:nvPr/>
        </p:nvSpPr>
        <p:spPr>
          <a:xfrm>
            <a:off x="6367390" y="3218439"/>
            <a:ext cx="45718" cy="3699977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F2F2F2"/>
              </a:gs>
              <a:gs pos="100000">
                <a:srgbClr val="B5DCFF"/>
              </a:gs>
            </a:gsLst>
            <a:lin ang="5400000" scaled="0"/>
          </a:gradFill>
          <a:ln>
            <a:noFill/>
          </a:ln>
          <a:effectLst>
            <a:outerShdw blurRad="50799" dist="50800" dir="5400000" algn="ctr" rotWithShape="0">
              <a:schemeClr val="lt1"/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10553526" y="3218439"/>
            <a:ext cx="45718" cy="3699977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F2F2F2"/>
              </a:gs>
              <a:gs pos="100000">
                <a:srgbClr val="B5DCFF"/>
              </a:gs>
            </a:gsLst>
            <a:lin ang="5400000" scaled="0"/>
          </a:gradFill>
          <a:ln>
            <a:noFill/>
          </a:ln>
          <a:effectLst>
            <a:outerShdw blurRad="50799" dist="50800" dir="5400000" algn="ctr" rotWithShape="0">
              <a:schemeClr val="lt1"/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5954472" y="6289766"/>
            <a:ext cx="857293" cy="49627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Shape 556"/>
          <p:cNvSpPr/>
          <p:nvPr/>
        </p:nvSpPr>
        <p:spPr>
          <a:xfrm flipH="1">
            <a:off x="10205950" y="4837394"/>
            <a:ext cx="611322" cy="49505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Shape 557"/>
          <p:cNvSpPr/>
          <p:nvPr/>
        </p:nvSpPr>
        <p:spPr>
          <a:xfrm flipH="1">
            <a:off x="8426928" y="4837394"/>
            <a:ext cx="269815" cy="49505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 flipH="1">
            <a:off x="5954472" y="4837394"/>
            <a:ext cx="857293" cy="49505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/>
          <p:nvPr/>
        </p:nvSpPr>
        <p:spPr>
          <a:xfrm flipH="1">
            <a:off x="4141057" y="4839296"/>
            <a:ext cx="269815" cy="49505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Shape 560"/>
          <p:cNvSpPr/>
          <p:nvPr/>
        </p:nvSpPr>
        <p:spPr>
          <a:xfrm flipH="1">
            <a:off x="2312091" y="4837394"/>
            <a:ext cx="269815" cy="49505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2564000" y="5645653"/>
            <a:ext cx="489838" cy="25832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/>
          <p:nvPr/>
        </p:nvSpPr>
        <p:spPr>
          <a:xfrm rot="10800000" flipH="1">
            <a:off x="3019722" y="5645652"/>
            <a:ext cx="489838" cy="25877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7070011" y="4218841"/>
            <a:ext cx="489838" cy="25832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Shape 564"/>
          <p:cNvSpPr/>
          <p:nvPr/>
        </p:nvSpPr>
        <p:spPr>
          <a:xfrm rot="10800000" flipH="1">
            <a:off x="7629443" y="4214129"/>
            <a:ext cx="489838" cy="25877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7401801" y="5650884"/>
            <a:ext cx="489838" cy="25832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8932297" y="4213730"/>
            <a:ext cx="489838" cy="25832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Shape 567"/>
          <p:cNvSpPr/>
          <p:nvPr/>
        </p:nvSpPr>
        <p:spPr>
          <a:xfrm rot="10800000" flipH="1">
            <a:off x="9472708" y="4213729"/>
            <a:ext cx="489838" cy="25877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Shape 568"/>
          <p:cNvSpPr/>
          <p:nvPr/>
        </p:nvSpPr>
        <p:spPr>
          <a:xfrm rot="-5400000">
            <a:off x="3385205" y="5819631"/>
            <a:ext cx="1140388" cy="792432"/>
          </a:xfrm>
          <a:prstGeom prst="bentArrow">
            <a:avLst>
              <a:gd name="adj1" fmla="val 30017"/>
              <a:gd name="adj2" fmla="val 27508"/>
              <a:gd name="adj3" fmla="val 25000"/>
              <a:gd name="adj4" fmla="val 4375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/>
          <p:nvPr/>
        </p:nvSpPr>
        <p:spPr>
          <a:xfrm rot="10800000">
            <a:off x="8484821" y="5645652"/>
            <a:ext cx="786118" cy="1140388"/>
          </a:xfrm>
          <a:prstGeom prst="bentArrow">
            <a:avLst>
              <a:gd name="adj1" fmla="val 30017"/>
              <a:gd name="adj2" fmla="val 27508"/>
              <a:gd name="adj3" fmla="val 25000"/>
              <a:gd name="adj4" fmla="val 4375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Shape 570"/>
          <p:cNvSpPr/>
          <p:nvPr/>
        </p:nvSpPr>
        <p:spPr>
          <a:xfrm rot="10800000">
            <a:off x="9370169" y="3486443"/>
            <a:ext cx="3881347" cy="3299598"/>
          </a:xfrm>
          <a:prstGeom prst="bentArrow">
            <a:avLst>
              <a:gd name="adj1" fmla="val 7727"/>
              <a:gd name="adj2" fmla="val 6422"/>
              <a:gd name="adj3" fmla="val 6324"/>
              <a:gd name="adj4" fmla="val 11218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Shape 571"/>
          <p:cNvSpPr/>
          <p:nvPr/>
        </p:nvSpPr>
        <p:spPr>
          <a:xfrm rot="-9002160" flipH="1">
            <a:off x="8282521" y="4035160"/>
            <a:ext cx="489838" cy="62174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Shape 572"/>
          <p:cNvSpPr/>
          <p:nvPr/>
        </p:nvSpPr>
        <p:spPr>
          <a:xfrm rot="10800000" flipH="1">
            <a:off x="11928601" y="3486441"/>
            <a:ext cx="489838" cy="105477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 txBox="1"/>
          <p:nvPr/>
        </p:nvSpPr>
        <p:spPr>
          <a:xfrm>
            <a:off x="1259476" y="3858562"/>
            <a:ext cx="4119222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Integration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6575215" y="2414423"/>
            <a:ext cx="381921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Delivery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10313158" y="1830587"/>
            <a:ext cx="3720721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Deployment</a:t>
            </a:r>
          </a:p>
        </p:txBody>
      </p:sp>
      <p:sp>
        <p:nvSpPr>
          <p:cNvPr id="51" name="Shape 558"/>
          <p:cNvSpPr/>
          <p:nvPr/>
        </p:nvSpPr>
        <p:spPr>
          <a:xfrm rot="1966772" flipH="1">
            <a:off x="5925885" y="5575113"/>
            <a:ext cx="857293" cy="49505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9637" y="1951833"/>
            <a:ext cx="348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</a:rPr>
              <a:t>Code Quality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369413" y="6854168"/>
            <a:ext cx="409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</a:rPr>
              <a:t>Process Quality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07493" y="1278525"/>
            <a:ext cx="47097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</a:rPr>
              <a:t>Functional Quality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Shape 573"/>
          <p:cNvSpPr txBox="1"/>
          <p:nvPr/>
        </p:nvSpPr>
        <p:spPr>
          <a:xfrm>
            <a:off x="297990" y="7084616"/>
            <a:ext cx="1403387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feedback on technology, culture, documentation, and measurement</a:t>
            </a:r>
            <a:endParaRPr lang="en-US"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025386" y="192232"/>
            <a:ext cx="12071350" cy="100319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DevOps Principles – Continue Process and Culture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3493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53" grpId="0"/>
      <p:bldP spid="54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/>
        </p:nvSpPr>
        <p:spPr>
          <a:xfrm>
            <a:off x="917725" y="1447800"/>
            <a:ext cx="12801598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Shape 5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649" y="1368287"/>
            <a:ext cx="10349749" cy="525819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Shape 584"/>
          <p:cNvSpPr/>
          <p:nvPr/>
        </p:nvSpPr>
        <p:spPr>
          <a:xfrm>
            <a:off x="8388625" y="2155687"/>
            <a:ext cx="1749287" cy="1422400"/>
          </a:xfrm>
          <a:prstGeom prst="frame">
            <a:avLst>
              <a:gd name="adj1" fmla="val 4635"/>
            </a:avLst>
          </a:prstGeom>
          <a:solidFill>
            <a:srgbClr val="FFFF00"/>
          </a:solidFill>
          <a:ln w="25400" cap="flat" cmpd="sng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14233" y="6705998"/>
            <a:ext cx="113800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390"/>
              </a:spcBef>
              <a:buClr>
                <a:schemeClr val="dk1"/>
              </a:buClr>
              <a:buSzPct val="25000"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Agile + Operationalization (Continuous Improvement) = </a:t>
            </a:r>
            <a:r>
              <a:rPr lang="en-US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83483" y="447488"/>
            <a:ext cx="12070080" cy="1000311"/>
          </a:xfrm>
        </p:spPr>
        <p:txBody>
          <a:bodyPr/>
          <a:lstStyle/>
          <a:p>
            <a:r>
              <a:rPr lang="en-US" smtClean="0"/>
              <a:t>DevOps and Agile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3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Shape 591"/>
          <p:cNvGrpSpPr/>
          <p:nvPr/>
        </p:nvGrpSpPr>
        <p:grpSpPr>
          <a:xfrm>
            <a:off x="628593" y="3460433"/>
            <a:ext cx="13483446" cy="2324732"/>
            <a:chOff x="1975" y="2088833"/>
            <a:chExt cx="13483446" cy="2324732"/>
          </a:xfrm>
        </p:grpSpPr>
        <p:sp>
          <p:nvSpPr>
            <p:cNvPr id="592" name="Shape 592"/>
            <p:cNvSpPr/>
            <p:nvPr/>
          </p:nvSpPr>
          <p:spPr>
            <a:xfrm>
              <a:off x="1975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Shape 593"/>
            <p:cNvSpPr txBox="1"/>
            <p:nvPr/>
          </p:nvSpPr>
          <p:spPr>
            <a:xfrm>
              <a:off x="342422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27925" tIns="22850" rIns="12792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Flow of Customer Value</a:t>
              </a:r>
            </a:p>
          </p:txBody>
        </p:sp>
        <p:sp>
          <p:nvSpPr>
            <p:cNvPr id="594" name="Shape 594"/>
            <p:cNvSpPr/>
            <p:nvPr/>
          </p:nvSpPr>
          <p:spPr>
            <a:xfrm>
              <a:off x="1861759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 txBox="1"/>
            <p:nvPr/>
          </p:nvSpPr>
          <p:spPr>
            <a:xfrm>
              <a:off x="2202208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27925" tIns="22850" rIns="12792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Autonomy and Alignment</a:t>
              </a:r>
            </a:p>
          </p:txBody>
        </p:sp>
        <p:sp>
          <p:nvSpPr>
            <p:cNvPr id="596" name="Shape 596"/>
            <p:cNvSpPr/>
            <p:nvPr/>
          </p:nvSpPr>
          <p:spPr>
            <a:xfrm>
              <a:off x="3721546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Shape 597"/>
            <p:cNvSpPr txBox="1"/>
            <p:nvPr/>
          </p:nvSpPr>
          <p:spPr>
            <a:xfrm>
              <a:off x="4061996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27925" tIns="22850" rIns="12792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Backlog improved by learning</a:t>
              </a:r>
            </a:p>
          </p:txBody>
        </p:sp>
        <p:sp>
          <p:nvSpPr>
            <p:cNvPr id="598" name="Shape 598"/>
            <p:cNvSpPr/>
            <p:nvPr/>
          </p:nvSpPr>
          <p:spPr>
            <a:xfrm>
              <a:off x="5581332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Shape 599"/>
            <p:cNvSpPr txBox="1"/>
            <p:nvPr/>
          </p:nvSpPr>
          <p:spPr>
            <a:xfrm>
              <a:off x="5921782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27925" tIns="22850" rIns="12792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Evidence gathered in production</a:t>
              </a:r>
            </a:p>
          </p:txBody>
        </p:sp>
        <p:sp>
          <p:nvSpPr>
            <p:cNvPr id="600" name="Shape 600"/>
            <p:cNvSpPr/>
            <p:nvPr/>
          </p:nvSpPr>
          <p:spPr>
            <a:xfrm>
              <a:off x="7441117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Shape 601"/>
            <p:cNvSpPr txBox="1"/>
            <p:nvPr/>
          </p:nvSpPr>
          <p:spPr>
            <a:xfrm>
              <a:off x="7781567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27925" tIns="22850" rIns="12792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Technical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Debt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Control</a:t>
              </a:r>
            </a:p>
          </p:txBody>
        </p:sp>
        <p:sp>
          <p:nvSpPr>
            <p:cNvPr id="602" name="Shape 602"/>
            <p:cNvSpPr/>
            <p:nvPr/>
          </p:nvSpPr>
          <p:spPr>
            <a:xfrm>
              <a:off x="9300903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Shape 603"/>
            <p:cNvSpPr txBox="1"/>
            <p:nvPr/>
          </p:nvSpPr>
          <p:spPr>
            <a:xfrm>
              <a:off x="9641353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27925" tIns="22850" rIns="12792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Live Environment</a:t>
              </a:r>
              <a:endPara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Mindset</a:t>
              </a:r>
            </a:p>
          </p:txBody>
        </p:sp>
        <p:sp>
          <p:nvSpPr>
            <p:cNvPr id="604" name="Shape 604"/>
            <p:cNvSpPr/>
            <p:nvPr/>
          </p:nvSpPr>
          <p:spPr>
            <a:xfrm>
              <a:off x="11160689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Shape 605"/>
            <p:cNvSpPr txBox="1"/>
            <p:nvPr/>
          </p:nvSpPr>
          <p:spPr>
            <a:xfrm>
              <a:off x="11501139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27925" tIns="22850" rIns="12792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Flexible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Infrastructure</a:t>
              </a:r>
            </a:p>
          </p:txBody>
        </p:sp>
      </p:grpSp>
      <p:sp>
        <p:nvSpPr>
          <p:cNvPr id="606" name="Shape 606"/>
          <p:cNvSpPr txBox="1"/>
          <p:nvPr/>
        </p:nvSpPr>
        <p:spPr>
          <a:xfrm>
            <a:off x="205055" y="1612295"/>
            <a:ext cx="3449232" cy="13582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Automated Testing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Integration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Deployment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Automated Release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dirty="0" smtClean="0">
                <a:solidFill>
                  <a:schemeClr val="dk1"/>
                </a:solidFill>
              </a:rPr>
              <a:t>Chat bots</a:t>
            </a: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Shape 607"/>
          <p:cNvSpPr txBox="1"/>
          <p:nvPr/>
        </p:nvSpPr>
        <p:spPr>
          <a:xfrm>
            <a:off x="2473143" y="6644688"/>
            <a:ext cx="2826048" cy="107721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Agile/Kanban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Journey Teams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 Team Collaboration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11582400" y="1379764"/>
            <a:ext cx="3048000" cy="2041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Infrastructure as </a:t>
            </a:r>
            <a:r>
              <a:rPr lang="en-US" sz="1600" b="0" i="0" u="none" strike="noStrike" cap="none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Configuration as Code</a:t>
            </a:r>
            <a:endParaRPr lang="en-US" sz="1600" b="0" i="0" u="none" strike="noStrike" cap="none" dirty="0">
              <a:solidFill>
                <a:srgbClr val="FF0000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Leverage Cloud services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Scaling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 environments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Containerization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Microservices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dirty="0" smtClean="0">
                <a:solidFill>
                  <a:schemeClr val="dk1"/>
                </a:solidFill>
              </a:rPr>
              <a:t>Chat bots</a:t>
            </a: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7924800" y="1400887"/>
            <a:ext cx="2696874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Peer Code Reviews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Automated Testing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Measurement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Agile Documentation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Shift-left into the Inner Loop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DevSecOps</a:t>
            </a:r>
            <a:endParaRPr lang="en-US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Shape 610"/>
          <p:cNvSpPr txBox="1"/>
          <p:nvPr/>
        </p:nvSpPr>
        <p:spPr>
          <a:xfrm>
            <a:off x="6205116" y="6127551"/>
            <a:ext cx="2226818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 in Production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Usage Monitoring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Telemetry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Stakeholder feedback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flags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4419601" y="1336508"/>
            <a:ext cx="2286000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Usage Monitoring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Telemetry Collection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 in Production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Stakeholder Feedback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RCA outcomes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9220200" y="6524335"/>
            <a:ext cx="3691635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 Performance Management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Infrastructure as Code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Delivery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Release Management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Configuration as Code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 Healing</a:t>
            </a:r>
          </a:p>
        </p:txBody>
      </p:sp>
      <p:cxnSp>
        <p:nvCxnSpPr>
          <p:cNvPr id="613" name="Shape 613"/>
          <p:cNvCxnSpPr/>
          <p:nvPr/>
        </p:nvCxnSpPr>
        <p:spPr>
          <a:xfrm>
            <a:off x="1752600" y="2724326"/>
            <a:ext cx="0" cy="70467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4" name="Shape 614"/>
          <p:cNvCxnSpPr/>
          <p:nvPr/>
        </p:nvCxnSpPr>
        <p:spPr>
          <a:xfrm>
            <a:off x="7370317" y="5865382"/>
            <a:ext cx="0" cy="35233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5" name="Shape 615"/>
          <p:cNvCxnSpPr/>
          <p:nvPr/>
        </p:nvCxnSpPr>
        <p:spPr>
          <a:xfrm>
            <a:off x="3657600" y="5865382"/>
            <a:ext cx="0" cy="70467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6" name="Shape 616"/>
          <p:cNvCxnSpPr/>
          <p:nvPr/>
        </p:nvCxnSpPr>
        <p:spPr>
          <a:xfrm>
            <a:off x="12954000" y="3229064"/>
            <a:ext cx="0" cy="199934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7" name="Shape 617"/>
          <p:cNvCxnSpPr/>
          <p:nvPr/>
        </p:nvCxnSpPr>
        <p:spPr>
          <a:xfrm>
            <a:off x="9220200" y="2689514"/>
            <a:ext cx="0" cy="70467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8" name="Shape 618"/>
          <p:cNvCxnSpPr/>
          <p:nvPr/>
        </p:nvCxnSpPr>
        <p:spPr>
          <a:xfrm>
            <a:off x="5486400" y="2822685"/>
            <a:ext cx="0" cy="60631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9" name="Shape 619"/>
          <p:cNvCxnSpPr/>
          <p:nvPr/>
        </p:nvCxnSpPr>
        <p:spPr>
          <a:xfrm>
            <a:off x="11049000" y="5824394"/>
            <a:ext cx="0" cy="80500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82850" y="125408"/>
            <a:ext cx="12071350" cy="1108075"/>
          </a:xfrm>
        </p:spPr>
        <p:txBody>
          <a:bodyPr/>
          <a:lstStyle/>
          <a:p>
            <a:r>
              <a:rPr lang="en-US" dirty="0" smtClean="0"/>
              <a:t>DevOps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Shape 626"/>
          <p:cNvGrpSpPr/>
          <p:nvPr/>
        </p:nvGrpSpPr>
        <p:grpSpPr>
          <a:xfrm>
            <a:off x="356138" y="2062110"/>
            <a:ext cx="13924768" cy="5095979"/>
            <a:chOff x="9913" y="80909"/>
            <a:chExt cx="13924768" cy="5095979"/>
          </a:xfrm>
        </p:grpSpPr>
        <p:sp>
          <p:nvSpPr>
            <p:cNvPr id="627" name="Shape 627"/>
            <p:cNvSpPr/>
            <p:nvPr/>
          </p:nvSpPr>
          <p:spPr>
            <a:xfrm rot="5400000">
              <a:off x="522228" y="2377613"/>
              <a:ext cx="1543168" cy="2567797"/>
            </a:xfrm>
            <a:prstGeom prst="corner">
              <a:avLst>
                <a:gd name="adj1" fmla="val 16120"/>
                <a:gd name="adj2" fmla="val 16110"/>
              </a:avLst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264635" y="3144833"/>
              <a:ext cx="2318220" cy="203205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Shape 629"/>
            <p:cNvSpPr txBox="1"/>
            <p:nvPr/>
          </p:nvSpPr>
          <p:spPr>
            <a:xfrm>
              <a:off x="264635" y="3144833"/>
              <a:ext cx="2318220" cy="2032056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DevOps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rgbClr val="0070C0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Poor communication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2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No Automation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9900FF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rgbClr val="9900FF"/>
                  </a:solidFill>
                  <a:latin typeface="Arial"/>
                  <a:ea typeface="Arial"/>
                  <a:cs typeface="Arial"/>
                  <a:sym typeface="Arial"/>
                </a:rPr>
                <a:t>Reactive, Unpredictable, Uncontrolled processes</a:t>
              </a:r>
            </a:p>
          </p:txBody>
        </p:sp>
        <p:sp>
          <p:nvSpPr>
            <p:cNvPr id="630" name="Shape 630"/>
            <p:cNvSpPr/>
            <p:nvPr/>
          </p:nvSpPr>
          <p:spPr>
            <a:xfrm>
              <a:off x="2145457" y="2188571"/>
              <a:ext cx="437398" cy="437398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Shape 631"/>
            <p:cNvSpPr/>
            <p:nvPr/>
          </p:nvSpPr>
          <p:spPr>
            <a:xfrm rot="5400000">
              <a:off x="3360185" y="1675357"/>
              <a:ext cx="1543168" cy="2567797"/>
            </a:xfrm>
            <a:prstGeom prst="corner">
              <a:avLst>
                <a:gd name="adj1" fmla="val 16120"/>
                <a:gd name="adj2" fmla="val 16110"/>
              </a:avLst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Shape 632"/>
            <p:cNvSpPr/>
            <p:nvPr/>
          </p:nvSpPr>
          <p:spPr>
            <a:xfrm>
              <a:off x="3102591" y="2442576"/>
              <a:ext cx="2318220" cy="203205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Shape 633"/>
            <p:cNvSpPr txBox="1"/>
            <p:nvPr/>
          </p:nvSpPr>
          <p:spPr>
            <a:xfrm>
              <a:off x="3102591" y="2442576"/>
              <a:ext cx="2318220" cy="2032056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Initial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rgbClr val="0070C0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Managed Communication, decision sharing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2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 dirty="0" err="1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Siloed</a:t>
              </a:r>
              <a:r>
                <a:rPr lang="en-US" sz="1600" b="0" i="0" u="none" strike="noStrike" cap="none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 automation, lack of central infrastructure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9900FF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rgbClr val="9900FF"/>
                  </a:solidFill>
                  <a:latin typeface="Arial"/>
                  <a:ea typeface="Arial"/>
                  <a:cs typeface="Arial"/>
                  <a:sym typeface="Arial"/>
                </a:rPr>
                <a:t>Managed processes, reactive, non-standardized</a:t>
              </a:r>
            </a:p>
          </p:txBody>
        </p:sp>
        <p:sp>
          <p:nvSpPr>
            <p:cNvPr id="634" name="Shape 634"/>
            <p:cNvSpPr/>
            <p:nvPr/>
          </p:nvSpPr>
          <p:spPr>
            <a:xfrm>
              <a:off x="4983414" y="1486315"/>
              <a:ext cx="437398" cy="437398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Shape 635"/>
            <p:cNvSpPr/>
            <p:nvPr/>
          </p:nvSpPr>
          <p:spPr>
            <a:xfrm rot="5400000">
              <a:off x="6198140" y="973102"/>
              <a:ext cx="1543168" cy="2567797"/>
            </a:xfrm>
            <a:prstGeom prst="corner">
              <a:avLst>
                <a:gd name="adj1" fmla="val 16120"/>
                <a:gd name="adj2" fmla="val 16110"/>
              </a:avLst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5940548" y="1740323"/>
              <a:ext cx="2318220" cy="203205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Shape 637"/>
            <p:cNvSpPr txBox="1"/>
            <p:nvPr/>
          </p:nvSpPr>
          <p:spPr>
            <a:xfrm>
              <a:off x="5940548" y="1740323"/>
              <a:ext cx="2318220" cy="2032056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Basic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rgbClr val="0070C0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Collaborative communication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2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Centralized and coherent automation across all JTs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9900FF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 dirty="0">
                  <a:solidFill>
                    <a:srgbClr val="9900FF"/>
                  </a:solidFill>
                  <a:latin typeface="Arial"/>
                  <a:ea typeface="Arial"/>
                  <a:cs typeface="Arial"/>
                  <a:sym typeface="Arial"/>
                </a:rPr>
                <a:t>Standardized processes, Proactive</a:t>
              </a:r>
            </a:p>
          </p:txBody>
        </p:sp>
        <p:sp>
          <p:nvSpPr>
            <p:cNvPr id="638" name="Shape 638"/>
            <p:cNvSpPr/>
            <p:nvPr/>
          </p:nvSpPr>
          <p:spPr>
            <a:xfrm>
              <a:off x="7821370" y="784060"/>
              <a:ext cx="437398" cy="437398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 rot="5400000">
              <a:off x="9036097" y="270847"/>
              <a:ext cx="1543168" cy="2567797"/>
            </a:xfrm>
            <a:prstGeom prst="corner">
              <a:avLst>
                <a:gd name="adj1" fmla="val 16120"/>
                <a:gd name="adj2" fmla="val 16110"/>
              </a:avLst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8778503" y="1038066"/>
              <a:ext cx="2318220" cy="203205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Shape 641"/>
            <p:cNvSpPr txBox="1"/>
            <p:nvPr/>
          </p:nvSpPr>
          <p:spPr>
            <a:xfrm>
              <a:off x="8778503" y="1038066"/>
              <a:ext cx="2318220" cy="2032056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Intermediate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rgbClr val="0070C0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Collaborative processes with metrics of output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2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Data collection from automated processes, gap identification with business vision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9900FF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9900FF"/>
                  </a:solidFill>
                  <a:latin typeface="Arial"/>
                  <a:ea typeface="Arial"/>
                  <a:cs typeface="Arial"/>
                  <a:sym typeface="Arial"/>
                </a:rPr>
                <a:t>Visible and predictable processes with defined quality output</a:t>
              </a:r>
            </a:p>
          </p:txBody>
        </p:sp>
        <p:sp>
          <p:nvSpPr>
            <p:cNvPr id="642" name="Shape 642"/>
            <p:cNvSpPr/>
            <p:nvPr/>
          </p:nvSpPr>
          <p:spPr>
            <a:xfrm>
              <a:off x="10659327" y="81803"/>
              <a:ext cx="437398" cy="437398"/>
            </a:xfrm>
            <a:prstGeom prst="triangle">
              <a:avLst>
                <a:gd name="adj" fmla="val 100000"/>
              </a:avLst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 rot="5400000">
              <a:off x="11874053" y="-431405"/>
              <a:ext cx="1543168" cy="2567797"/>
            </a:xfrm>
            <a:prstGeom prst="corner">
              <a:avLst>
                <a:gd name="adj1" fmla="val 16120"/>
                <a:gd name="adj2" fmla="val 16110"/>
              </a:avLst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11616460" y="335812"/>
              <a:ext cx="2318220" cy="203205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Shape 645"/>
            <p:cNvSpPr txBox="1"/>
            <p:nvPr/>
          </p:nvSpPr>
          <p:spPr>
            <a:xfrm>
              <a:off x="11616460" y="335812"/>
              <a:ext cx="2318220" cy="2032056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Mature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rgbClr val="0070C0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Effective knowledge sharing. Visible processes Auto generated analysis of output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2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Automation enables self service</a:t>
              </a: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9900FF"/>
                </a:buClr>
                <a:buSzPct val="1000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9900FF"/>
                  </a:solidFill>
                  <a:latin typeface="Arial"/>
                  <a:ea typeface="Arial"/>
                  <a:cs typeface="Arial"/>
                  <a:sym typeface="Arial"/>
                </a:rPr>
                <a:t>Process risk and cost optimization</a:t>
              </a:r>
            </a:p>
          </p:txBody>
        </p:sp>
      </p:grpSp>
      <p:sp>
        <p:nvSpPr>
          <p:cNvPr id="646" name="Shape 646"/>
          <p:cNvSpPr txBox="1"/>
          <p:nvPr/>
        </p:nvSpPr>
        <p:spPr>
          <a:xfrm>
            <a:off x="346225" y="7422775"/>
            <a:ext cx="6054574" cy="246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https://www.slideshare.net/MuktaArankalleAphale/enabling-enterprises-to-adopt-devops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515446" y="2317013"/>
            <a:ext cx="2497214" cy="1107994"/>
          </a:xfrm>
          <a:prstGeom prst="rect">
            <a:avLst/>
          </a:prstGeom>
          <a:noFill/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ct val="1000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843" y="533071"/>
            <a:ext cx="12070080" cy="983565"/>
          </a:xfrm>
        </p:spPr>
        <p:txBody>
          <a:bodyPr/>
          <a:lstStyle/>
          <a:p>
            <a:r>
              <a:rPr lang="en-US" dirty="0" smtClean="0"/>
              <a:t>Levels of DevOps Maturity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83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" name="Shape 653"/>
          <p:cNvGraphicFramePr/>
          <p:nvPr>
            <p:extLst>
              <p:ext uri="{D42A27DB-BD31-4B8C-83A1-F6EECF244321}">
                <p14:modId xmlns:p14="http://schemas.microsoft.com/office/powerpoint/2010/main" val="213576596"/>
              </p:ext>
            </p:extLst>
          </p:nvPr>
        </p:nvGraphicFramePr>
        <p:xfrm>
          <a:off x="359916" y="1655469"/>
          <a:ext cx="13917200" cy="63934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69975"/>
                <a:gridCol w="3380425"/>
                <a:gridCol w="7966800"/>
              </a:tblGrid>
              <a:tr h="65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3200" b="1" u="none" strike="noStrike" cap="none"/>
                        <a:t>Category</a:t>
                      </a: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3200" b="1" u="none" strike="noStrike" cap="none"/>
                        <a:t>2015/early 2016</a:t>
                      </a: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3200" b="1" u="none" strike="noStrike" cap="none" dirty="0"/>
                        <a:t>Today</a:t>
                      </a:r>
                    </a:p>
                  </a:txBody>
                  <a:tcPr marL="91450" marR="91450" marT="45725" marB="45725">
                    <a:solidFill>
                      <a:schemeClr val="accent2"/>
                    </a:solidFill>
                  </a:tcPr>
                </a:tc>
              </a:tr>
              <a:tr h="6584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b="1" u="none" strike="noStrike" cap="none" dirty="0"/>
                        <a:t>Monitoring </a:t>
                      </a:r>
                    </a:p>
                  </a:txBody>
                  <a:tcPr marL="91450" marR="91450" marT="45725" marB="457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</a:rPr>
                        <a:t>Reactive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strike="noStrike" cap="none" dirty="0" smtClean="0">
                          <a:solidFill>
                            <a:schemeClr val="dk1"/>
                          </a:solidFill>
                        </a:rPr>
                        <a:t>Proactive, </a:t>
                      </a:r>
                      <a:r>
                        <a:rPr lang="en-US" sz="2400" u="none" strike="noStrike" cap="none" dirty="0" err="1" smtClean="0">
                          <a:solidFill>
                            <a:schemeClr val="dk1"/>
                          </a:solidFill>
                        </a:rPr>
                        <a:t>config</a:t>
                      </a:r>
                      <a:r>
                        <a:rPr lang="en-US" sz="2400" u="none" strike="noStrike" cap="none" dirty="0" smtClean="0">
                          <a:solidFill>
                            <a:schemeClr val="dk1"/>
                          </a:solidFill>
                        </a:rPr>
                        <a:t> automated, L1/L2, logs</a:t>
                      </a:r>
                      <a:endParaRPr lang="en-US" sz="2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</a:tr>
              <a:tr h="6584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b="1" u="none" strike="noStrike" cap="none" dirty="0"/>
                        <a:t>Incident Triage</a:t>
                      </a:r>
                    </a:p>
                  </a:txBody>
                  <a:tcPr marL="91450" marR="91450" marT="45725" marB="457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Manual by Ops Only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</a:rPr>
                        <a:t>Improved MTTR, </a:t>
                      </a:r>
                      <a:r>
                        <a:rPr lang="en-US" sz="2400" u="none" strike="noStrike" cap="none" dirty="0" err="1" smtClean="0">
                          <a:solidFill>
                            <a:schemeClr val="dk1"/>
                          </a:solidFill>
                        </a:rPr>
                        <a:t>chatbots</a:t>
                      </a:r>
                      <a:r>
                        <a:rPr lang="en-US" sz="2400" u="none" strike="noStrike" cap="none" dirty="0" smtClean="0">
                          <a:solidFill>
                            <a:schemeClr val="dk1"/>
                          </a:solidFill>
                        </a:rPr>
                        <a:t>, all </a:t>
                      </a: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</a:rPr>
                        <a:t>hands on </a:t>
                      </a:r>
                      <a:r>
                        <a:rPr lang="en-US" sz="2400" u="none" strike="noStrike" cap="none" dirty="0" smtClean="0">
                          <a:solidFill>
                            <a:schemeClr val="dk1"/>
                          </a:solidFill>
                        </a:rPr>
                        <a:t>deck</a:t>
                      </a:r>
                      <a:r>
                        <a:rPr lang="en-US" sz="2400" u="none" strike="noStrike" cap="none" baseline="0" dirty="0" smtClean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400" u="none" strike="noStrike" cap="none" dirty="0" smtClean="0">
                          <a:solidFill>
                            <a:schemeClr val="dk1"/>
                          </a:solidFill>
                        </a:rPr>
                        <a:t>(any TZ)</a:t>
                      </a:r>
                      <a:endParaRPr lang="en-US" sz="2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</a:tr>
              <a:tr h="6584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dk1"/>
                          </a:solidFill>
                        </a:rPr>
                        <a:t>Culture</a:t>
                      </a:r>
                    </a:p>
                  </a:txBody>
                  <a:tcPr marL="91450" marR="91450" marT="45725" marB="457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Dev vs Ops Fences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</a:rPr>
                        <a:t>Empowerment</a:t>
                      </a:r>
                    </a:p>
                  </a:txBody>
                  <a:tcPr marL="91450" marR="91450" marT="45725" marB="45725"/>
                </a:tc>
              </a:tr>
              <a:tr h="6584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dk1"/>
                          </a:solidFill>
                        </a:rPr>
                        <a:t>Releases</a:t>
                      </a:r>
                    </a:p>
                  </a:txBody>
                  <a:tcPr marL="91450" marR="91450" marT="45725" marB="457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</a:rPr>
                        <a:t>Biweekly </a:t>
                      </a:r>
                      <a:r>
                        <a:rPr lang="en-US" sz="2400" u="none" strike="noStrike" cap="none" dirty="0" smtClean="0">
                          <a:solidFill>
                            <a:schemeClr val="dk1"/>
                          </a:solidFill>
                        </a:rPr>
                        <a:t>6-30hrs</a:t>
                      </a:r>
                      <a:endParaRPr lang="en-US" sz="2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</a:rPr>
                        <a:t>Blue/Green-safe releases &lt; </a:t>
                      </a:r>
                      <a:r>
                        <a:rPr lang="en-US" sz="2400" u="none" strike="noStrike" cap="none" dirty="0" err="1">
                          <a:solidFill>
                            <a:schemeClr val="dk1"/>
                          </a:solidFill>
                        </a:rPr>
                        <a:t>hr</a:t>
                      </a: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</a:rPr>
                        <a:t>, release </a:t>
                      </a:r>
                      <a:r>
                        <a:rPr lang="en-US" sz="2400" dirty="0"/>
                        <a:t>9</a:t>
                      </a: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-US" sz="2400" dirty="0"/>
                        <a:t>/week</a:t>
                      </a:r>
                    </a:p>
                  </a:txBody>
                  <a:tcPr marL="91450" marR="91450" marT="45725" marB="45725"/>
                </a:tc>
              </a:tr>
              <a:tr h="6584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/>
                        <a:t>Availability</a:t>
                      </a:r>
                    </a:p>
                  </a:txBody>
                  <a:tcPr marL="91450" marR="91450" marT="45725" marB="457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smtClean="0"/>
                        <a:t>Manual tracking</a:t>
                      </a:r>
                      <a:endParaRPr lang="en-US" sz="2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99.9% (heading to </a:t>
                      </a:r>
                      <a:r>
                        <a:rPr lang="en-US" sz="2400" dirty="0" smtClean="0"/>
                        <a:t>4-9s, 52mins/</a:t>
                      </a:r>
                      <a:r>
                        <a:rPr lang="en-US" sz="2400" dirty="0" err="1" smtClean="0"/>
                        <a:t>yr</a:t>
                      </a:r>
                      <a:r>
                        <a:rPr lang="en-US" sz="2400" dirty="0" smtClean="0"/>
                        <a:t>, 8.6s/day)</a:t>
                      </a:r>
                      <a:endParaRPr lang="en-US" sz="2400" dirty="0"/>
                    </a:p>
                  </a:txBody>
                  <a:tcPr marL="91450" marR="91450" marT="45725" marB="45725"/>
                </a:tc>
              </a:tr>
              <a:tr h="6584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b="1" u="none" strike="noStrike" cap="none" dirty="0"/>
                        <a:t>QA Testing</a:t>
                      </a:r>
                    </a:p>
                  </a:txBody>
                  <a:tcPr marL="91450" marR="91450" marT="45725" marB="457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Only by QA or Dev 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</a:rPr>
                        <a:t>All with a sense of ownership, </a:t>
                      </a:r>
                      <a:r>
                        <a:rPr lang="en-US" sz="2400" u="none" strike="noStrike" cap="none" dirty="0" err="1" smtClean="0">
                          <a:solidFill>
                            <a:schemeClr val="dk1"/>
                          </a:solidFill>
                        </a:rPr>
                        <a:t>Chat</a:t>
                      </a:r>
                      <a:r>
                        <a:rPr lang="en-US" sz="2400" dirty="0" err="1" smtClean="0"/>
                        <a:t>bots</a:t>
                      </a:r>
                      <a:endParaRPr lang="en-US" sz="2400" dirty="0"/>
                    </a:p>
                  </a:txBody>
                  <a:tcPr marL="91450" marR="91450" marT="45725" marB="45725"/>
                </a:tc>
              </a:tr>
              <a:tr h="8642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dk1"/>
                          </a:solidFill>
                        </a:rPr>
                        <a:t>Environment Provisioning</a:t>
                      </a:r>
                    </a:p>
                  </a:txBody>
                  <a:tcPr marL="91450" marR="91450" marT="45725" marB="457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</a:rPr>
                        <a:t>In </a:t>
                      </a:r>
                      <a:r>
                        <a:rPr lang="en-US" sz="2400" u="none" strike="noStrike" cap="none" dirty="0" smtClean="0">
                          <a:solidFill>
                            <a:schemeClr val="dk1"/>
                          </a:solidFill>
                        </a:rPr>
                        <a:t>months, </a:t>
                      </a: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</a:rPr>
                        <a:t>higher costs by </a:t>
                      </a:r>
                      <a:r>
                        <a:rPr lang="en-US" sz="2400" u="none" strike="noStrike" cap="none" dirty="0" smtClean="0">
                          <a:solidFill>
                            <a:schemeClr val="dk1"/>
                          </a:solidFill>
                        </a:rPr>
                        <a:t>Ops while waiting</a:t>
                      </a:r>
                      <a:endParaRPr lang="en-US" sz="2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dirty="0" smtClean="0"/>
                        <a:t>In mins,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37 </a:t>
                      </a:r>
                      <a:r>
                        <a:rPr lang="en-US" sz="2400" dirty="0"/>
                        <a:t>new dev </a:t>
                      </a:r>
                      <a:r>
                        <a:rPr lang="en-US" sz="2400" dirty="0" err="1"/>
                        <a:t>envs</a:t>
                      </a:r>
                      <a:r>
                        <a:rPr lang="en-US" sz="2400" dirty="0"/>
                        <a:t> in 10days, 11 pushed to prod</a:t>
                      </a:r>
                    </a:p>
                  </a:txBody>
                  <a:tcPr marL="91450" marR="91450" marT="45725" marB="45725"/>
                </a:tc>
              </a:tr>
              <a:tr h="9200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b="1" u="none" strike="noStrike" cap="none" dirty="0">
                          <a:solidFill>
                            <a:schemeClr val="dk1"/>
                          </a:solidFill>
                        </a:rPr>
                        <a:t>Security</a:t>
                      </a:r>
                    </a:p>
                  </a:txBody>
                  <a:tcPr marL="91450" marR="91450" marT="45725" marB="457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</a:rPr>
                        <a:t>Security Audits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400" dirty="0"/>
                        <a:t>Auto-r</a:t>
                      </a:r>
                      <a:r>
                        <a:rPr lang="en-US" sz="2400" u="none" strike="noStrike" cap="none" dirty="0">
                          <a:solidFill>
                            <a:schemeClr val="dk1"/>
                          </a:solidFill>
                        </a:rPr>
                        <a:t>emediation in 2</a:t>
                      </a:r>
                      <a:r>
                        <a:rPr lang="en-US" sz="2400" dirty="0"/>
                        <a:t>-5mins (throttled for convenience</a:t>
                      </a:r>
                      <a:r>
                        <a:rPr lang="en-US" sz="2400" dirty="0" smtClean="0"/>
                        <a:t>), auto shutdown,</a:t>
                      </a:r>
                      <a:r>
                        <a:rPr lang="en-US" sz="2400" baseline="0" dirty="0" smtClean="0"/>
                        <a:t> integrated at bootstrap</a:t>
                      </a:r>
                      <a:endParaRPr lang="en-US" sz="2400" dirty="0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287882" y="2325520"/>
            <a:ext cx="7967756" cy="62179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87882" y="4910015"/>
            <a:ext cx="7967756" cy="62179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09360" y="4278314"/>
            <a:ext cx="7967756" cy="685846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09360" y="2986472"/>
            <a:ext cx="7967756" cy="62179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87882" y="6257231"/>
            <a:ext cx="7967756" cy="898393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87882" y="7155625"/>
            <a:ext cx="7967756" cy="893319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09360" y="5610545"/>
            <a:ext cx="7967756" cy="62179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87882" y="3632857"/>
            <a:ext cx="7967756" cy="621792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228600">
              <a:srgbClr val="FFFF00">
                <a:alpha val="40000"/>
              </a:srgb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83476" y="289306"/>
            <a:ext cx="12070080" cy="1051304"/>
          </a:xfrm>
        </p:spPr>
        <p:txBody>
          <a:bodyPr/>
          <a:lstStyle/>
          <a:p>
            <a:r>
              <a:rPr lang="en-US" dirty="0" smtClean="0"/>
              <a:t>Sample DevOps Maturity Journey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9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Shape 660"/>
          <p:cNvGrpSpPr/>
          <p:nvPr/>
        </p:nvGrpSpPr>
        <p:grpSpPr>
          <a:xfrm>
            <a:off x="1070393" y="1687421"/>
            <a:ext cx="12261011" cy="5702794"/>
            <a:chOff x="3593" y="399801"/>
            <a:chExt cx="12261011" cy="5702794"/>
          </a:xfrm>
        </p:grpSpPr>
        <p:sp>
          <p:nvSpPr>
            <p:cNvPr id="661" name="Shape 661"/>
            <p:cNvSpPr/>
            <p:nvPr/>
          </p:nvSpPr>
          <p:spPr>
            <a:xfrm>
              <a:off x="3593" y="399801"/>
              <a:ext cx="2851397" cy="1710838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Shape 662"/>
            <p:cNvSpPr txBox="1"/>
            <p:nvPr/>
          </p:nvSpPr>
          <p:spPr>
            <a:xfrm>
              <a:off x="3593" y="399801"/>
              <a:ext cx="2851397" cy="1710838"/>
            </a:xfrm>
            <a:prstGeom prst="rect">
              <a:avLst/>
            </a:prstGeom>
            <a:noFill/>
            <a:ln>
              <a:noFill/>
            </a:ln>
          </p:spPr>
          <p:txBody>
            <a:bodyPr lIns="83800" tIns="83800" rIns="83800" bIns="838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Culture</a:t>
              </a: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Char char="•"/>
              </a:pPr>
              <a:r>
                <a:rPr lang="en-US" dirty="0">
                  <a:solidFill>
                    <a:schemeClr val="lt1"/>
                  </a:solidFill>
                </a:rPr>
                <a:t>C</a:t>
              </a:r>
              <a:r>
                <a:rPr lang="en-US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ollaborative 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culture still not </a:t>
              </a:r>
              <a:r>
                <a:rPr lang="en-US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developed</a:t>
              </a: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Char char="•"/>
              </a:pPr>
              <a:r>
                <a:rPr lang="en-US" dirty="0" smtClean="0">
                  <a:solidFill>
                    <a:schemeClr val="lt1"/>
                  </a:solidFill>
                </a:rPr>
                <a:t>Inconsistent change review process</a:t>
              </a:r>
              <a:endPara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3140132" y="399801"/>
              <a:ext cx="2851397" cy="1710838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Shape 664"/>
            <p:cNvSpPr txBox="1"/>
            <p:nvPr/>
          </p:nvSpPr>
          <p:spPr>
            <a:xfrm>
              <a:off x="3140132" y="399801"/>
              <a:ext cx="2851397" cy="1710838"/>
            </a:xfrm>
            <a:prstGeom prst="rect">
              <a:avLst/>
            </a:prstGeom>
            <a:noFill/>
            <a:ln>
              <a:noFill/>
            </a:ln>
          </p:spPr>
          <p:txBody>
            <a:bodyPr lIns="83800" tIns="83800" rIns="83800" bIns="838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 Automation</a:t>
              </a: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Char char="•"/>
              </a:pPr>
              <a:r>
                <a:rPr lang="en-US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 automation is still neglected or is still in progress.</a:t>
              </a: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Char char="•"/>
              </a:pPr>
              <a:r>
                <a:rPr lang="en-US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Security is still an </a:t>
              </a:r>
              <a:r>
                <a:rPr lang="en-US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afterthought</a:t>
              </a: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Char char="•"/>
              </a:pPr>
              <a:endPara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6276669" y="399801"/>
              <a:ext cx="2851397" cy="1710838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Shape 666"/>
            <p:cNvSpPr txBox="1"/>
            <p:nvPr/>
          </p:nvSpPr>
          <p:spPr>
            <a:xfrm>
              <a:off x="6276669" y="399801"/>
              <a:ext cx="2851397" cy="1710838"/>
            </a:xfrm>
            <a:prstGeom prst="rect">
              <a:avLst/>
            </a:prstGeom>
            <a:noFill/>
            <a:ln>
              <a:noFill/>
            </a:ln>
          </p:spPr>
          <p:txBody>
            <a:bodyPr lIns="83800" tIns="83800" rIns="83800" bIns="838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Legacy</a:t>
              </a: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Legacy apps are still around, wasting resources as deployments are tougher</a:t>
              </a:r>
            </a:p>
          </p:txBody>
        </p:sp>
        <p:sp>
          <p:nvSpPr>
            <p:cNvPr id="667" name="Shape 667"/>
            <p:cNvSpPr/>
            <p:nvPr/>
          </p:nvSpPr>
          <p:spPr>
            <a:xfrm>
              <a:off x="9413207" y="399801"/>
              <a:ext cx="2851397" cy="1710838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Shape 668"/>
            <p:cNvSpPr txBox="1"/>
            <p:nvPr/>
          </p:nvSpPr>
          <p:spPr>
            <a:xfrm>
              <a:off x="9413207" y="399801"/>
              <a:ext cx="2851397" cy="1710838"/>
            </a:xfrm>
            <a:prstGeom prst="rect">
              <a:avLst/>
            </a:prstGeom>
            <a:noFill/>
            <a:ln>
              <a:noFill/>
            </a:ln>
          </p:spPr>
          <p:txBody>
            <a:bodyPr lIns="83800" tIns="83800" rIns="83800" bIns="838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Managing Environments</a:t>
              </a: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Char char="•"/>
              </a:pPr>
              <a:r>
                <a:rPr lang="en-US" dirty="0">
                  <a:solidFill>
                    <a:schemeClr val="lt1"/>
                  </a:solidFill>
                </a:rPr>
                <a:t>C</a:t>
              </a:r>
              <a:r>
                <a:rPr lang="en-US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omplex 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environments are not standardized or </a:t>
              </a:r>
              <a:r>
                <a:rPr lang="en-US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automated</a:t>
              </a: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Char char="•"/>
              </a:pPr>
              <a:r>
                <a:rPr lang="en-US" dirty="0" smtClean="0">
                  <a:solidFill>
                    <a:schemeClr val="lt1"/>
                  </a:solidFill>
                </a:rPr>
                <a:t>Changes aren’t well communicated</a:t>
              </a:r>
              <a:endPara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3593" y="2395780"/>
              <a:ext cx="2851397" cy="1710838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Shape 670"/>
            <p:cNvSpPr txBox="1"/>
            <p:nvPr/>
          </p:nvSpPr>
          <p:spPr>
            <a:xfrm>
              <a:off x="3593" y="2395780"/>
              <a:ext cx="2851397" cy="17108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83800" tIns="83800" rIns="83800" bIns="838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 DevOps Plan</a:t>
              </a: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plans are unclear, no owners, deliverables aren't well defined</a:t>
              </a:r>
            </a:p>
          </p:txBody>
        </p:sp>
        <p:sp>
          <p:nvSpPr>
            <p:cNvPr id="671" name="Shape 671"/>
            <p:cNvSpPr/>
            <p:nvPr/>
          </p:nvSpPr>
          <p:spPr>
            <a:xfrm>
              <a:off x="3140132" y="2395780"/>
              <a:ext cx="2851397" cy="1710838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Shape 672"/>
            <p:cNvSpPr txBox="1"/>
            <p:nvPr/>
          </p:nvSpPr>
          <p:spPr>
            <a:xfrm>
              <a:off x="3140132" y="2395780"/>
              <a:ext cx="2851397" cy="1710838"/>
            </a:xfrm>
            <a:prstGeom prst="rect">
              <a:avLst/>
            </a:prstGeom>
            <a:noFill/>
            <a:ln>
              <a:noFill/>
            </a:ln>
          </p:spPr>
          <p:txBody>
            <a:bodyPr lIns="83800" tIns="83800" rIns="83800" bIns="838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 Complexity</a:t>
              </a: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Char char="•"/>
              </a:pPr>
              <a:r>
                <a:rPr lang="en-US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Application architecture changes don't account for </a:t>
              </a:r>
              <a:r>
                <a:rPr lang="en-US" dirty="0" smtClean="0">
                  <a:solidFill>
                    <a:schemeClr val="lt1"/>
                  </a:solidFill>
                </a:rPr>
                <a:t>infrastructure</a:t>
              </a:r>
              <a:r>
                <a:rPr lang="en-US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early </a:t>
              </a:r>
              <a:r>
                <a:rPr lang="en-US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</a:t>
              </a: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Char char="•"/>
              </a:pPr>
              <a:r>
                <a:rPr lang="en-US" dirty="0" smtClean="0">
                  <a:solidFill>
                    <a:schemeClr val="lt1"/>
                  </a:solidFill>
                </a:rPr>
                <a:t>Level of monitoring is insufficient</a:t>
              </a:r>
              <a:endPara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Shape 673"/>
            <p:cNvSpPr/>
            <p:nvPr/>
          </p:nvSpPr>
          <p:spPr>
            <a:xfrm>
              <a:off x="6276669" y="2395780"/>
              <a:ext cx="2851397" cy="1710838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Shape 674"/>
            <p:cNvSpPr txBox="1"/>
            <p:nvPr/>
          </p:nvSpPr>
          <p:spPr>
            <a:xfrm>
              <a:off x="6276669" y="2395780"/>
              <a:ext cx="2851397" cy="1710838"/>
            </a:xfrm>
            <a:prstGeom prst="rect">
              <a:avLst/>
            </a:prstGeom>
            <a:noFill/>
            <a:ln>
              <a:noFill/>
            </a:ln>
          </p:spPr>
          <p:txBody>
            <a:bodyPr lIns="83800" tIns="83800" rIns="83800" bIns="838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Skillset</a:t>
              </a: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Char char="•"/>
              </a:pPr>
              <a:r>
                <a:rPr lang="en-US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Teams aren't trained.  Processes aren't standardized, no across the board common operational </a:t>
              </a:r>
              <a:r>
                <a:rPr lang="en-US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procedures</a:t>
              </a:r>
            </a:p>
          </p:txBody>
        </p:sp>
        <p:sp>
          <p:nvSpPr>
            <p:cNvPr id="675" name="Shape 675"/>
            <p:cNvSpPr/>
            <p:nvPr/>
          </p:nvSpPr>
          <p:spPr>
            <a:xfrm>
              <a:off x="9413207" y="2395780"/>
              <a:ext cx="2851397" cy="1710838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Shape 676"/>
            <p:cNvSpPr txBox="1"/>
            <p:nvPr/>
          </p:nvSpPr>
          <p:spPr>
            <a:xfrm>
              <a:off x="9413207" y="2395780"/>
              <a:ext cx="2851397" cy="17108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83800" tIns="83800" rIns="83800" bIns="838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Budget</a:t>
              </a: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Open Source is assumed to be free; integration and operational complexity not considered</a:t>
              </a:r>
            </a:p>
          </p:txBody>
        </p:sp>
        <p:sp>
          <p:nvSpPr>
            <p:cNvPr id="677" name="Shape 677"/>
            <p:cNvSpPr/>
            <p:nvPr/>
          </p:nvSpPr>
          <p:spPr>
            <a:xfrm>
              <a:off x="3140132" y="4391757"/>
              <a:ext cx="2851397" cy="1710838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Shape 678"/>
            <p:cNvSpPr txBox="1"/>
            <p:nvPr/>
          </p:nvSpPr>
          <p:spPr>
            <a:xfrm>
              <a:off x="3140132" y="4391757"/>
              <a:ext cx="2851397" cy="1710838"/>
            </a:xfrm>
            <a:prstGeom prst="rect">
              <a:avLst/>
            </a:prstGeom>
            <a:noFill/>
            <a:ln>
              <a:noFill/>
            </a:ln>
          </p:spPr>
          <p:txBody>
            <a:bodyPr lIns="83800" tIns="83800" rIns="83800" bIns="838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Tools</a:t>
              </a: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Char char="•"/>
              </a:pPr>
              <a:r>
                <a:rPr lang="en-US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Toolsets are fragmented incurring operational </a:t>
              </a:r>
              <a:r>
                <a:rPr lang="en-US" sz="1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overhead</a:t>
              </a: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Char char="•"/>
              </a:pPr>
              <a:r>
                <a:rPr lang="en-US" dirty="0" smtClean="0">
                  <a:solidFill>
                    <a:schemeClr val="lt1"/>
                  </a:solidFill>
                </a:rPr>
                <a:t>Mask true issues by leveraging alternative solutions</a:t>
              </a:r>
              <a:endPara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6276669" y="4391757"/>
              <a:ext cx="2851397" cy="1710838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Shape 680"/>
            <p:cNvSpPr txBox="1"/>
            <p:nvPr/>
          </p:nvSpPr>
          <p:spPr>
            <a:xfrm>
              <a:off x="6276669" y="4391757"/>
              <a:ext cx="2851397" cy="17108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83800" tIns="83800" rIns="83800" bIns="838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Executive Support</a:t>
              </a:r>
            </a:p>
            <a:p>
              <a:pPr marL="171450" marR="0" lvl="1" indent="-158750" algn="l" rtl="0">
                <a:lnSpc>
                  <a:spcPct val="90000"/>
                </a:lnSpc>
                <a:spcBef>
                  <a:spcPts val="77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Leadership education creates a resource and budget misalignment</a:t>
              </a:r>
            </a:p>
          </p:txBody>
        </p:sp>
      </p:grpSp>
      <p:sp>
        <p:nvSpPr>
          <p:cNvPr id="681" name="Shape 681"/>
          <p:cNvSpPr txBox="1"/>
          <p:nvPr/>
        </p:nvSpPr>
        <p:spPr>
          <a:xfrm>
            <a:off x="381000" y="7543800"/>
            <a:ext cx="3962399" cy="246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Quali.com annual DevOps survey 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429" y="315011"/>
            <a:ext cx="12070080" cy="1087269"/>
          </a:xfrm>
        </p:spPr>
        <p:txBody>
          <a:bodyPr/>
          <a:lstStyle/>
          <a:p>
            <a:r>
              <a:rPr lang="en-US" dirty="0" smtClean="0"/>
              <a:t>Why are we still maturing?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4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/>
        </p:nvSpPr>
        <p:spPr>
          <a:xfrm>
            <a:off x="304797" y="7702314"/>
            <a:ext cx="3511500" cy="24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000">
                <a:solidFill>
                  <a:schemeClr val="dk1"/>
                </a:solidFill>
              </a:rPr>
              <a:t>http://maximelanciauxbi.blogspot.com/</a:t>
            </a:r>
          </a:p>
        </p:txBody>
      </p:sp>
      <p:sp>
        <p:nvSpPr>
          <p:cNvPr id="689" name="Shape 689"/>
          <p:cNvSpPr/>
          <p:nvPr/>
        </p:nvSpPr>
        <p:spPr>
          <a:xfrm>
            <a:off x="304800" y="6019800"/>
            <a:ext cx="2286000" cy="11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Shape 690" descr="DevOps all picture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349" y="1291990"/>
            <a:ext cx="11199539" cy="641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onut 1"/>
          <p:cNvSpPr/>
          <p:nvPr/>
        </p:nvSpPr>
        <p:spPr>
          <a:xfrm>
            <a:off x="1400395" y="2103120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8685115" y="3736144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10135963" y="5248480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9404443" y="3699920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4834327" y="3736144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2619595" y="3889600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2360193" y="3584457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8483947" y="6408420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9404443" y="7162800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2648390" y="5654040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1540603" y="3646923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/>
          <p:cNvSpPr/>
          <p:nvPr/>
        </p:nvSpPr>
        <p:spPr>
          <a:xfrm>
            <a:off x="4276022" y="2511200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/>
          <p:cNvSpPr/>
          <p:nvPr/>
        </p:nvSpPr>
        <p:spPr>
          <a:xfrm>
            <a:off x="4428422" y="2804160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/>
          <p:cNvSpPr/>
          <p:nvPr/>
        </p:nvSpPr>
        <p:spPr>
          <a:xfrm>
            <a:off x="11124878" y="5019880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Donut 19"/>
          <p:cNvSpPr/>
          <p:nvPr/>
        </p:nvSpPr>
        <p:spPr>
          <a:xfrm>
            <a:off x="11280326" y="5248480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Donut 20"/>
          <p:cNvSpPr/>
          <p:nvPr/>
        </p:nvSpPr>
        <p:spPr>
          <a:xfrm>
            <a:off x="11624428" y="5957242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Donut 21"/>
          <p:cNvSpPr/>
          <p:nvPr/>
        </p:nvSpPr>
        <p:spPr>
          <a:xfrm>
            <a:off x="10358467" y="2569024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Donut 22"/>
          <p:cNvSpPr/>
          <p:nvPr/>
        </p:nvSpPr>
        <p:spPr>
          <a:xfrm>
            <a:off x="10989403" y="2371080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Donut 23"/>
          <p:cNvSpPr/>
          <p:nvPr/>
        </p:nvSpPr>
        <p:spPr>
          <a:xfrm>
            <a:off x="10206067" y="2038556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/>
        </p:nvSpPr>
        <p:spPr>
          <a:xfrm>
            <a:off x="11074103" y="6642866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Donut 25"/>
          <p:cNvSpPr/>
          <p:nvPr/>
        </p:nvSpPr>
        <p:spPr>
          <a:xfrm>
            <a:off x="11721320" y="6148196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11124878" y="5698338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>
            <a:off x="10239595" y="5035472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9016703" y="4512212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/>
          <p:cNvSpPr/>
          <p:nvPr/>
        </p:nvSpPr>
        <p:spPr>
          <a:xfrm>
            <a:off x="7980904" y="4265922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onut 30"/>
          <p:cNvSpPr/>
          <p:nvPr/>
        </p:nvSpPr>
        <p:spPr>
          <a:xfrm>
            <a:off x="4767990" y="5288280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Donut 31"/>
          <p:cNvSpPr/>
          <p:nvPr/>
        </p:nvSpPr>
        <p:spPr>
          <a:xfrm>
            <a:off x="4294831" y="5050360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Donut 32"/>
          <p:cNvSpPr/>
          <p:nvPr/>
        </p:nvSpPr>
        <p:spPr>
          <a:xfrm>
            <a:off x="4999316" y="4638880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Donut 33"/>
          <p:cNvSpPr/>
          <p:nvPr/>
        </p:nvSpPr>
        <p:spPr>
          <a:xfrm>
            <a:off x="2899689" y="2072469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Donut 34"/>
          <p:cNvSpPr/>
          <p:nvPr/>
        </p:nvSpPr>
        <p:spPr>
          <a:xfrm>
            <a:off x="3792753" y="5401232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Donut 35"/>
          <p:cNvSpPr/>
          <p:nvPr/>
        </p:nvSpPr>
        <p:spPr>
          <a:xfrm>
            <a:off x="7212609" y="3169920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Donut 36"/>
          <p:cNvSpPr/>
          <p:nvPr/>
        </p:nvSpPr>
        <p:spPr>
          <a:xfrm>
            <a:off x="5969929" y="5463756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Donut 37"/>
          <p:cNvSpPr/>
          <p:nvPr/>
        </p:nvSpPr>
        <p:spPr>
          <a:xfrm>
            <a:off x="10989403" y="7195733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Donut 38"/>
          <p:cNvSpPr/>
          <p:nvPr/>
        </p:nvSpPr>
        <p:spPr>
          <a:xfrm>
            <a:off x="2899689" y="4519012"/>
            <a:ext cx="1078992" cy="365760"/>
          </a:xfrm>
          <a:prstGeom prst="donut">
            <a:avLst>
              <a:gd name="adj" fmla="val 4471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77569" y="91741"/>
            <a:ext cx="12070080" cy="1016068"/>
          </a:xfrm>
        </p:spPr>
        <p:txBody>
          <a:bodyPr/>
          <a:lstStyle/>
          <a:p>
            <a:r>
              <a:rPr lang="en-US" dirty="0" smtClean="0"/>
              <a:t>DevOps Tooling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7" name="Shape 697"/>
          <p:cNvCxnSpPr/>
          <p:nvPr/>
        </p:nvCxnSpPr>
        <p:spPr>
          <a:xfrm flipH="1">
            <a:off x="8465494" y="4521200"/>
            <a:ext cx="2664" cy="1420405"/>
          </a:xfrm>
          <a:prstGeom prst="straightConnector1">
            <a:avLst/>
          </a:prstGeom>
          <a:noFill/>
          <a:ln w="9525" cap="flat" cmpd="sng">
            <a:solidFill>
              <a:schemeClr val="accent6">
                <a:alpha val="34509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698" name="Shape 698"/>
          <p:cNvCxnSpPr/>
          <p:nvPr/>
        </p:nvCxnSpPr>
        <p:spPr>
          <a:xfrm flipH="1">
            <a:off x="7103916" y="4559300"/>
            <a:ext cx="1397" cy="584833"/>
          </a:xfrm>
          <a:prstGeom prst="straightConnector1">
            <a:avLst/>
          </a:prstGeom>
          <a:noFill/>
          <a:ln w="9525" cap="flat" cmpd="sng">
            <a:solidFill>
              <a:schemeClr val="accent5">
                <a:alpha val="34509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699" name="Shape 699"/>
          <p:cNvCxnSpPr/>
          <p:nvPr/>
        </p:nvCxnSpPr>
        <p:spPr>
          <a:xfrm flipH="1">
            <a:off x="5326013" y="4559300"/>
            <a:ext cx="4137" cy="584833"/>
          </a:xfrm>
          <a:prstGeom prst="straightConnector1">
            <a:avLst/>
          </a:prstGeom>
          <a:noFill/>
          <a:ln w="9525" cap="flat" cmpd="sng">
            <a:solidFill>
              <a:schemeClr val="accent3">
                <a:alpha val="34509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700" name="Shape 700"/>
          <p:cNvCxnSpPr/>
          <p:nvPr/>
        </p:nvCxnSpPr>
        <p:spPr>
          <a:xfrm>
            <a:off x="11573521" y="3668394"/>
            <a:ext cx="0" cy="446405"/>
          </a:xfrm>
          <a:prstGeom prst="straightConnector1">
            <a:avLst/>
          </a:prstGeom>
          <a:noFill/>
          <a:ln w="9525" cap="flat" cmpd="sng">
            <a:solidFill>
              <a:schemeClr val="accent3">
                <a:alpha val="34509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701" name="Shape 701"/>
          <p:cNvCxnSpPr/>
          <p:nvPr/>
        </p:nvCxnSpPr>
        <p:spPr>
          <a:xfrm>
            <a:off x="7448710" y="3581348"/>
            <a:ext cx="0" cy="51181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34509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702" name="Shape 702"/>
          <p:cNvCxnSpPr/>
          <p:nvPr/>
        </p:nvCxnSpPr>
        <p:spPr>
          <a:xfrm>
            <a:off x="6355148" y="3122930"/>
            <a:ext cx="0" cy="1010920"/>
          </a:xfrm>
          <a:prstGeom prst="straightConnector1">
            <a:avLst/>
          </a:prstGeom>
          <a:noFill/>
          <a:ln w="9525" cap="flat" cmpd="sng">
            <a:solidFill>
              <a:schemeClr val="accent6">
                <a:alpha val="34509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703" name="Shape 703"/>
          <p:cNvCxnSpPr/>
          <p:nvPr/>
        </p:nvCxnSpPr>
        <p:spPr>
          <a:xfrm>
            <a:off x="2344131" y="3283585"/>
            <a:ext cx="0" cy="831213"/>
          </a:xfrm>
          <a:prstGeom prst="straightConnector1">
            <a:avLst/>
          </a:prstGeom>
          <a:noFill/>
          <a:ln w="9525" cap="flat" cmpd="sng">
            <a:solidFill>
              <a:schemeClr val="accent3">
                <a:alpha val="34509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704" name="Shape 704"/>
          <p:cNvSpPr/>
          <p:nvPr/>
        </p:nvSpPr>
        <p:spPr>
          <a:xfrm>
            <a:off x="1974933" y="4140200"/>
            <a:ext cx="10515599" cy="381000"/>
          </a:xfrm>
          <a:prstGeom prst="round2DiagRect">
            <a:avLst>
              <a:gd name="adj1" fmla="val 10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rgbClr val="2197FE"/>
              </a:gs>
            </a:gsLst>
            <a:lin ang="5400000" scaled="0"/>
          </a:gradFill>
          <a:ln>
            <a:noFill/>
          </a:ln>
          <a:effectLst>
            <a:reflection stA="50000" endA="300" endPos="55500" dist="50800" dir="5400000" sy="-100000" algn="bl" rotWithShape="0"/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Shape 705"/>
          <p:cNvSpPr txBox="1"/>
          <p:nvPr/>
        </p:nvSpPr>
        <p:spPr>
          <a:xfrm>
            <a:off x="2209800" y="4212273"/>
            <a:ext cx="515546" cy="22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 2006</a:t>
            </a:r>
          </a:p>
        </p:txBody>
      </p:sp>
      <p:cxnSp>
        <p:nvCxnSpPr>
          <p:cNvPr id="706" name="Shape 706"/>
          <p:cNvCxnSpPr/>
          <p:nvPr/>
        </p:nvCxnSpPr>
        <p:spPr>
          <a:xfrm>
            <a:off x="3163585" y="4178300"/>
            <a:ext cx="0" cy="2540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707" name="Shape 707"/>
          <p:cNvSpPr txBox="1"/>
          <p:nvPr/>
        </p:nvSpPr>
        <p:spPr>
          <a:xfrm>
            <a:off x="3227085" y="4212273"/>
            <a:ext cx="515544" cy="1819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2006</a:t>
            </a:r>
          </a:p>
        </p:txBody>
      </p:sp>
      <p:cxnSp>
        <p:nvCxnSpPr>
          <p:cNvPr id="708" name="Shape 708"/>
          <p:cNvCxnSpPr/>
          <p:nvPr/>
        </p:nvCxnSpPr>
        <p:spPr>
          <a:xfrm>
            <a:off x="4180873" y="4178300"/>
            <a:ext cx="0" cy="2540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709" name="Shape 709"/>
          <p:cNvSpPr txBox="1"/>
          <p:nvPr/>
        </p:nvSpPr>
        <p:spPr>
          <a:xfrm>
            <a:off x="4244373" y="4212273"/>
            <a:ext cx="656163" cy="1953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2007</a:t>
            </a:r>
          </a:p>
        </p:txBody>
      </p:sp>
      <p:cxnSp>
        <p:nvCxnSpPr>
          <p:cNvPr id="710" name="Shape 710"/>
          <p:cNvCxnSpPr/>
          <p:nvPr/>
        </p:nvCxnSpPr>
        <p:spPr>
          <a:xfrm>
            <a:off x="5198160" y="4178300"/>
            <a:ext cx="0" cy="2540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711" name="Shape 711"/>
          <p:cNvSpPr txBox="1"/>
          <p:nvPr/>
        </p:nvSpPr>
        <p:spPr>
          <a:xfrm>
            <a:off x="5261660" y="4212273"/>
            <a:ext cx="582009" cy="165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2008</a:t>
            </a:r>
          </a:p>
        </p:txBody>
      </p:sp>
      <p:cxnSp>
        <p:nvCxnSpPr>
          <p:cNvPr id="712" name="Shape 712"/>
          <p:cNvCxnSpPr/>
          <p:nvPr/>
        </p:nvCxnSpPr>
        <p:spPr>
          <a:xfrm>
            <a:off x="6215448" y="4178300"/>
            <a:ext cx="0" cy="2540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713" name="Shape 713"/>
          <p:cNvSpPr txBox="1"/>
          <p:nvPr/>
        </p:nvSpPr>
        <p:spPr>
          <a:xfrm>
            <a:off x="6278948" y="4212273"/>
            <a:ext cx="656163" cy="1497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2009</a:t>
            </a:r>
          </a:p>
        </p:txBody>
      </p:sp>
      <p:cxnSp>
        <p:nvCxnSpPr>
          <p:cNvPr id="714" name="Shape 714"/>
          <p:cNvCxnSpPr/>
          <p:nvPr/>
        </p:nvCxnSpPr>
        <p:spPr>
          <a:xfrm>
            <a:off x="7232735" y="4178300"/>
            <a:ext cx="0" cy="2540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715" name="Shape 715"/>
          <p:cNvSpPr txBox="1"/>
          <p:nvPr/>
        </p:nvSpPr>
        <p:spPr>
          <a:xfrm>
            <a:off x="7296235" y="4212273"/>
            <a:ext cx="567486" cy="1819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2010</a:t>
            </a:r>
          </a:p>
        </p:txBody>
      </p:sp>
      <p:cxnSp>
        <p:nvCxnSpPr>
          <p:cNvPr id="716" name="Shape 716"/>
          <p:cNvCxnSpPr/>
          <p:nvPr/>
        </p:nvCxnSpPr>
        <p:spPr>
          <a:xfrm>
            <a:off x="8250021" y="4178300"/>
            <a:ext cx="0" cy="2540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717" name="Shape 717"/>
          <p:cNvSpPr txBox="1"/>
          <p:nvPr/>
        </p:nvSpPr>
        <p:spPr>
          <a:xfrm>
            <a:off x="8313521" y="4212273"/>
            <a:ext cx="585331" cy="22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2011</a:t>
            </a:r>
          </a:p>
        </p:txBody>
      </p:sp>
      <p:cxnSp>
        <p:nvCxnSpPr>
          <p:cNvPr id="718" name="Shape 718"/>
          <p:cNvCxnSpPr/>
          <p:nvPr/>
        </p:nvCxnSpPr>
        <p:spPr>
          <a:xfrm>
            <a:off x="9267307" y="4178300"/>
            <a:ext cx="0" cy="2540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719" name="Shape 719"/>
          <p:cNvSpPr txBox="1"/>
          <p:nvPr/>
        </p:nvSpPr>
        <p:spPr>
          <a:xfrm>
            <a:off x="9330807" y="4212273"/>
            <a:ext cx="304955" cy="186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cxnSp>
        <p:nvCxnSpPr>
          <p:cNvPr id="720" name="Shape 720"/>
          <p:cNvCxnSpPr/>
          <p:nvPr/>
        </p:nvCxnSpPr>
        <p:spPr>
          <a:xfrm>
            <a:off x="10284596" y="4178300"/>
            <a:ext cx="0" cy="2540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721" name="Shape 721"/>
          <p:cNvSpPr txBox="1"/>
          <p:nvPr/>
        </p:nvSpPr>
        <p:spPr>
          <a:xfrm>
            <a:off x="10348096" y="4212273"/>
            <a:ext cx="617528" cy="1790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</a:p>
        </p:txBody>
      </p:sp>
      <p:cxnSp>
        <p:nvCxnSpPr>
          <p:cNvPr id="722" name="Shape 722"/>
          <p:cNvCxnSpPr/>
          <p:nvPr/>
        </p:nvCxnSpPr>
        <p:spPr>
          <a:xfrm>
            <a:off x="11301882" y="4178300"/>
            <a:ext cx="0" cy="25400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29411"/>
              </a:schemeClr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723" name="Shape 723"/>
          <p:cNvSpPr txBox="1"/>
          <p:nvPr/>
        </p:nvSpPr>
        <p:spPr>
          <a:xfrm>
            <a:off x="11365382" y="4212273"/>
            <a:ext cx="439249" cy="1953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2566380" y="3167380"/>
            <a:ext cx="2271986" cy="1846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2003 Scaling Pitch to AWS CEO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2566381" y="3368039"/>
            <a:ext cx="749299" cy="1538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 Narrow"/>
              <a:buNone/>
            </a:pPr>
            <a:r>
              <a:rPr lang="en-US" sz="1000" b="0" i="0" u="none" strike="noStrike" cap="none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rPr>
              <a:t>2003</a:t>
            </a:r>
          </a:p>
        </p:txBody>
      </p:sp>
      <p:sp>
        <p:nvSpPr>
          <p:cNvPr id="726" name="Shape 726"/>
          <p:cNvSpPr/>
          <p:nvPr/>
        </p:nvSpPr>
        <p:spPr>
          <a:xfrm rot="-5400000">
            <a:off x="2369531" y="3283585"/>
            <a:ext cx="165100" cy="165100"/>
          </a:xfrm>
          <a:prstGeom prst="flowChartMerg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2887407" y="3617750"/>
            <a:ext cx="2586933" cy="1846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Dubois embarks on learning mission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4618017" y="3802416"/>
            <a:ext cx="927100" cy="1538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 Narrow"/>
              <a:buNone/>
            </a:pPr>
            <a:r>
              <a:rPr lang="en-US" sz="1000" b="0" i="0" u="none" strike="noStrike" cap="none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rPr>
              <a:t>2007</a:t>
            </a:r>
          </a:p>
        </p:txBody>
      </p:sp>
      <p:sp>
        <p:nvSpPr>
          <p:cNvPr id="729" name="Shape 729"/>
          <p:cNvSpPr/>
          <p:nvPr/>
        </p:nvSpPr>
        <p:spPr>
          <a:xfrm>
            <a:off x="4995051" y="3981450"/>
            <a:ext cx="152399" cy="177800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Shape 730"/>
          <p:cNvSpPr txBox="1"/>
          <p:nvPr/>
        </p:nvSpPr>
        <p:spPr>
          <a:xfrm>
            <a:off x="5369564" y="2540158"/>
            <a:ext cx="1981199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Flickr holds “10+ Deploys a Day” session</a:t>
            </a:r>
          </a:p>
        </p:txBody>
      </p:sp>
      <p:sp>
        <p:nvSpPr>
          <p:cNvPr id="731" name="Shape 731"/>
          <p:cNvSpPr txBox="1"/>
          <p:nvPr/>
        </p:nvSpPr>
        <p:spPr>
          <a:xfrm>
            <a:off x="6056698" y="2916434"/>
            <a:ext cx="596900" cy="1538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 Narrow"/>
              <a:buNone/>
            </a:pPr>
            <a:r>
              <a:rPr lang="en-US" sz="1000" b="0" i="0" u="none" strike="noStrike" cap="none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rPr>
              <a:t>2009</a:t>
            </a:r>
          </a:p>
        </p:txBody>
      </p:sp>
      <p:sp>
        <p:nvSpPr>
          <p:cNvPr id="732" name="Shape 732"/>
          <p:cNvSpPr/>
          <p:nvPr/>
        </p:nvSpPr>
        <p:spPr>
          <a:xfrm>
            <a:off x="6278948" y="4000500"/>
            <a:ext cx="152399" cy="177800"/>
          </a:xfrm>
          <a:prstGeom prst="flowChartManualOperation">
            <a:avLst/>
          </a:pr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Shape 733"/>
          <p:cNvSpPr txBox="1"/>
          <p:nvPr/>
        </p:nvSpPr>
        <p:spPr>
          <a:xfrm>
            <a:off x="6373800" y="3188563"/>
            <a:ext cx="2247900" cy="1846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Explosion of meetups begins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7063621" y="3388773"/>
            <a:ext cx="800099" cy="1538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 Narrow"/>
              <a:buNone/>
            </a:pPr>
            <a:r>
              <a:rPr lang="en-US" sz="1000" b="0" i="0" u="none" strike="noStrike" cap="none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rPr>
              <a:t>2010</a:t>
            </a:r>
          </a:p>
        </p:txBody>
      </p:sp>
      <p:sp>
        <p:nvSpPr>
          <p:cNvPr id="735" name="Shape 735"/>
          <p:cNvSpPr/>
          <p:nvPr/>
        </p:nvSpPr>
        <p:spPr>
          <a:xfrm>
            <a:off x="7298282" y="3956492"/>
            <a:ext cx="228600" cy="2540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Shape 736"/>
          <p:cNvSpPr/>
          <p:nvPr/>
        </p:nvSpPr>
        <p:spPr>
          <a:xfrm>
            <a:off x="15011400" y="8051800"/>
            <a:ext cx="152399" cy="177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35C1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Shape 737"/>
          <p:cNvSpPr txBox="1"/>
          <p:nvPr/>
        </p:nvSpPr>
        <p:spPr>
          <a:xfrm>
            <a:off x="11804631" y="3387382"/>
            <a:ext cx="1615429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DevOps Continues to </a:t>
            </a:r>
            <a:r>
              <a:rPr lang="en-US" sz="1200" b="0" i="0" u="none" strike="noStrike" cap="none" dirty="0" smtClean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evolve</a:t>
            </a:r>
            <a:endParaRPr lang="en-US" sz="1200" b="0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Shape 738"/>
          <p:cNvSpPr txBox="1"/>
          <p:nvPr/>
        </p:nvSpPr>
        <p:spPr>
          <a:xfrm>
            <a:off x="11795771" y="3752850"/>
            <a:ext cx="812799" cy="1538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 Narrow"/>
              <a:buNone/>
            </a:pPr>
            <a:r>
              <a:rPr lang="en-US" sz="1000" b="0" i="0" u="none" strike="noStrike" cap="none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rPr>
              <a:t>Today</a:t>
            </a:r>
          </a:p>
        </p:txBody>
      </p:sp>
      <p:sp>
        <p:nvSpPr>
          <p:cNvPr id="739" name="Shape 739"/>
          <p:cNvSpPr/>
          <p:nvPr/>
        </p:nvSpPr>
        <p:spPr>
          <a:xfrm rot="-5400000">
            <a:off x="11598921" y="3668394"/>
            <a:ext cx="165100" cy="165100"/>
          </a:xfrm>
          <a:prstGeom prst="flowChartMerg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Shape 740"/>
          <p:cNvSpPr txBox="1"/>
          <p:nvPr/>
        </p:nvSpPr>
        <p:spPr>
          <a:xfrm>
            <a:off x="2196749" y="4806950"/>
            <a:ext cx="2197100" cy="1846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AWS launched S3</a:t>
            </a:r>
          </a:p>
        </p:txBody>
      </p:sp>
      <p:sp>
        <p:nvSpPr>
          <p:cNvPr id="741" name="Shape 741"/>
          <p:cNvSpPr txBox="1"/>
          <p:nvPr/>
        </p:nvSpPr>
        <p:spPr>
          <a:xfrm>
            <a:off x="2983958" y="4635500"/>
            <a:ext cx="622299" cy="1538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 Narrow"/>
              <a:buNone/>
            </a:pPr>
            <a:r>
              <a:rPr lang="en-US" sz="1000" b="0" i="0" u="none" strike="noStrike" cap="none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rPr>
              <a:t>March 2006</a:t>
            </a:r>
          </a:p>
        </p:txBody>
      </p:sp>
      <p:sp>
        <p:nvSpPr>
          <p:cNvPr id="742" name="Shape 742"/>
          <p:cNvSpPr/>
          <p:nvPr/>
        </p:nvSpPr>
        <p:spPr>
          <a:xfrm>
            <a:off x="3223859" y="4432300"/>
            <a:ext cx="152399" cy="177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535C1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Shape 743"/>
          <p:cNvSpPr txBox="1"/>
          <p:nvPr/>
        </p:nvSpPr>
        <p:spPr>
          <a:xfrm>
            <a:off x="3431426" y="5261678"/>
            <a:ext cx="2120899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Shafer holds ”Agile Infrastructure” session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4989464" y="5264185"/>
            <a:ext cx="673099" cy="1538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 Narrow"/>
              <a:buNone/>
            </a:pPr>
            <a:r>
              <a:rPr lang="en-US" sz="1000" b="0" i="0" u="none" strike="noStrike" cap="none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rPr>
              <a:t>2008</a:t>
            </a:r>
          </a:p>
        </p:txBody>
      </p:sp>
      <p:sp>
        <p:nvSpPr>
          <p:cNvPr id="745" name="Shape 745"/>
          <p:cNvSpPr/>
          <p:nvPr/>
        </p:nvSpPr>
        <p:spPr>
          <a:xfrm>
            <a:off x="5215853" y="4432300"/>
            <a:ext cx="228600" cy="2540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Shape 746"/>
          <p:cNvSpPr txBox="1"/>
          <p:nvPr/>
        </p:nvSpPr>
        <p:spPr>
          <a:xfrm>
            <a:off x="6094266" y="5418073"/>
            <a:ext cx="2019298" cy="553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Dubois and Shafer organize DevOpsDays in Belgium, Syndey, and Mountain View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6818164" y="5257550"/>
            <a:ext cx="571500" cy="1538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 Narrow"/>
              <a:buNone/>
            </a:pPr>
            <a:r>
              <a:rPr lang="en-US" sz="1000" b="0" i="0" u="none" strike="noStrike" cap="none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rPr>
              <a:t>2009</a:t>
            </a:r>
          </a:p>
        </p:txBody>
      </p:sp>
      <p:sp>
        <p:nvSpPr>
          <p:cNvPr id="748" name="Shape 748"/>
          <p:cNvSpPr/>
          <p:nvPr/>
        </p:nvSpPr>
        <p:spPr>
          <a:xfrm>
            <a:off x="6991013" y="4432300"/>
            <a:ext cx="228600" cy="254000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Shape 749"/>
          <p:cNvSpPr txBox="1"/>
          <p:nvPr/>
        </p:nvSpPr>
        <p:spPr>
          <a:xfrm>
            <a:off x="7412582" y="6179569"/>
            <a:ext cx="2032000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Tech Analysts prediction for 2015 wide-scale adoption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8160692" y="6005385"/>
            <a:ext cx="609599" cy="1538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 Narrow"/>
              <a:buNone/>
            </a:pPr>
            <a:r>
              <a:rPr lang="en-US" sz="1000" b="0" i="0" u="none" strike="noStrike" cap="none" dirty="0" smtClean="0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rPr>
              <a:t>2011</a:t>
            </a:r>
            <a:endParaRPr lang="en-US" sz="1000" b="0" i="0" u="none" strike="noStrike" cap="none" dirty="0">
              <a:solidFill>
                <a:schemeClr val="accen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751" name="Shape 751"/>
          <p:cNvSpPr/>
          <p:nvPr/>
        </p:nvSpPr>
        <p:spPr>
          <a:xfrm rot="10800000" flipH="1">
            <a:off x="8389292" y="4440641"/>
            <a:ext cx="152399" cy="177800"/>
          </a:xfrm>
          <a:prstGeom prst="flowChartManualOperation">
            <a:avLst/>
          </a:pr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Shape 752"/>
          <p:cNvSpPr txBox="1"/>
          <p:nvPr/>
        </p:nvSpPr>
        <p:spPr>
          <a:xfrm>
            <a:off x="9267307" y="4858982"/>
            <a:ext cx="2145345" cy="1846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1200" dirty="0" smtClean="0">
                <a:solidFill>
                  <a:schemeClr val="dk2"/>
                </a:solidFill>
              </a:rPr>
              <a:t>Wide</a:t>
            </a:r>
            <a:r>
              <a:rPr lang="en-US" sz="1200" b="0" i="0" u="none" strike="noStrike" cap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embrace of DevOps</a:t>
            </a:r>
            <a:endParaRPr lang="en-US" sz="1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Shape 753"/>
          <p:cNvSpPr txBox="1"/>
          <p:nvPr/>
        </p:nvSpPr>
        <p:spPr>
          <a:xfrm>
            <a:off x="9954903" y="4667753"/>
            <a:ext cx="800099" cy="1538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 Narrow"/>
              <a:buNone/>
            </a:pPr>
            <a:r>
              <a:rPr lang="en-US" sz="1000" b="0" i="0" u="none" strike="noStrike" cap="none">
                <a:solidFill>
                  <a:schemeClr val="accent2"/>
                </a:solidFill>
                <a:latin typeface="Arial Narrow"/>
                <a:ea typeface="Arial Narrow"/>
                <a:cs typeface="Arial Narrow"/>
                <a:sym typeface="Arial Narrow"/>
              </a:rPr>
              <a:t>2015</a:t>
            </a:r>
          </a:p>
        </p:txBody>
      </p:sp>
      <p:sp>
        <p:nvSpPr>
          <p:cNvPr id="754" name="Shape 754"/>
          <p:cNvSpPr/>
          <p:nvPr/>
        </p:nvSpPr>
        <p:spPr>
          <a:xfrm>
            <a:off x="10284596" y="4440641"/>
            <a:ext cx="152399" cy="177800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7450046" y="3949994"/>
            <a:ext cx="228600" cy="2540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7590446" y="3949994"/>
            <a:ext cx="228600" cy="2540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Shape 757"/>
          <p:cNvSpPr/>
          <p:nvPr/>
        </p:nvSpPr>
        <p:spPr>
          <a:xfrm>
            <a:off x="7749421" y="3949994"/>
            <a:ext cx="228600" cy="2540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Shape 758"/>
          <p:cNvSpPr/>
          <p:nvPr/>
        </p:nvSpPr>
        <p:spPr>
          <a:xfrm>
            <a:off x="7888006" y="3949700"/>
            <a:ext cx="228600" cy="2540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8025396" y="3948414"/>
            <a:ext cx="228600" cy="2540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Shape 7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24502" y="2361247"/>
            <a:ext cx="2241122" cy="143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Shape 7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9789" y="6082328"/>
            <a:ext cx="2527300" cy="171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 Factoid: How did DevOps Evolve?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4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/>
        </p:nvSpPr>
        <p:spPr>
          <a:xfrm>
            <a:off x="1316736" y="2501728"/>
            <a:ext cx="10217687" cy="468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Lifecycle recognition of it’s own [already happening]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Testers will need to learn to code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Movement to cloud, but not as PaaS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Containers gain greenfield traction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Orchestration tool will begin to dominate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Microservices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hype revisited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Serverless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takes on the market (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FaaS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Data ❤️ DevOps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Convergence of Tools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Emerging 2017 DevOps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6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7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7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7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7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7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7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7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7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7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/>
        </p:nvSpPr>
        <p:spPr>
          <a:xfrm>
            <a:off x="1720394" y="2404773"/>
            <a:ext cx="11262763" cy="52299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“DevOps isn’t something you build; it’s something you </a:t>
            </a:r>
            <a:r>
              <a:rPr lang="en-US" sz="3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do”</a:t>
            </a:r>
            <a:endParaRPr lang="en-US"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			</a:t>
            </a:r>
            <a:r>
              <a:rPr lang="en-US" sz="3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Lori </a:t>
            </a:r>
            <a:r>
              <a:rPr lang="en-US" sz="3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MacVittie</a:t>
            </a:r>
            <a:endParaRPr lang="en-US"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“DevOps is not a goal, but a never-ending process of continual improvement”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			</a:t>
            </a:r>
            <a:r>
              <a:rPr lang="en-US" sz="3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Jez Humble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“Delivery teams run software products – not projects – that run from inception to retirement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			</a:t>
            </a:r>
            <a:r>
              <a:rPr lang="en-US" sz="3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Jez Humble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nothing else, remember</a:t>
            </a:r>
            <a:r>
              <a:rPr lang="is-IS" dirty="0" smtClean="0"/>
              <a:t>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covering today?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16736" y="2257411"/>
            <a:ext cx="12070080" cy="4828032"/>
          </a:xfrm>
        </p:spPr>
        <p:txBody>
          <a:bodyPr/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Introductions [in progress]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Life Before DevOps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DevOps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DevOps Principles &amp; Practices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DevOps Journey To Date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/>
          <p:nvPr/>
        </p:nvSpPr>
        <p:spPr>
          <a:xfrm>
            <a:off x="838200" y="3581400"/>
            <a:ext cx="13430707" cy="35394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Agile vs DevOps 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https://youtu.be/WqoVeGFjK9k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Inspirational Videos 	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https://www.youtube.com/watch?v=_DEToXsgrPc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6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://www.youtube.com/watch?v=877OCQA_xzE&amp;t=85s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6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://www.youtube.com/watch?v=Nw0_26xbmX8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6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://www.youtube.com/watch?v=yIlNTnA-zUs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DevOps Song 	</a:t>
            </a:r>
            <a:r>
              <a:rPr lang="en-US" sz="16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://www.youtube.com/watch?v=iYLxw6OsZug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Conferences </a:t>
            </a: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6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://conferences.oreilly.com/velocity/vl-ny?cmp=kn-webops-confreg-home-vlny17_branded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 Trends </a:t>
            </a:r>
            <a:r>
              <a:rPr lang="en-US" sz="1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6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://techbeacon.com/7-devops-trends-watch-2017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1600" dirty="0">
                <a:solidFill>
                  <a:schemeClr val="dk1"/>
                </a:solidFill>
              </a:rPr>
              <a:t>	</a:t>
            </a:r>
            <a:r>
              <a:rPr lang="en-US" sz="16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://enterprisersproject.com/article/2017/1/devops-trends-emerging-2017-and-beyond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 Flickr Discussion </a:t>
            </a:r>
            <a:r>
              <a:rPr lang="en-US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https://www.slideshare.net/jallspaw/10-deploys-per-day-dev-and-ops-cooperation-at-flickr</a:t>
            </a:r>
          </a:p>
        </p:txBody>
      </p:sp>
      <p:pic>
        <p:nvPicPr>
          <p:cNvPr id="952" name="Shape 95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839200" y="2133600"/>
            <a:ext cx="2233163" cy="335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Shape 95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747878" y="3581400"/>
            <a:ext cx="2286000" cy="33747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 and Books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hape 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1574800"/>
            <a:ext cx="7619999" cy="5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/>
        </p:nvSpPr>
        <p:spPr>
          <a:xfrm>
            <a:off x="762110" y="2246868"/>
            <a:ext cx="6556415" cy="45243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 vs Ops organizations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Developers wrote code while Operations built/deployed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Infrequent releases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Production access</a:t>
            </a:r>
          </a:p>
        </p:txBody>
      </p:sp>
      <p:pic>
        <p:nvPicPr>
          <p:cNvPr id="343" name="Shape 3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7325" y="2209800"/>
            <a:ext cx="6349998" cy="4762498"/>
          </a:xfrm>
          <a:prstGeom prst="rect">
            <a:avLst/>
          </a:prstGeom>
          <a:noFill/>
          <a:ln>
            <a:noFill/>
          </a:ln>
          <a:effectLst>
            <a:softEdge rad="2032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before DevOps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/>
        </p:nvSpPr>
        <p:spPr>
          <a:xfrm>
            <a:off x="285150" y="2466600"/>
            <a:ext cx="13895700" cy="576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Teams/product </a:t>
            </a:r>
            <a:r>
              <a:rPr lang="en-US" sz="3000" dirty="0">
                <a:solidFill>
                  <a:schemeClr val="dk1"/>
                </a:solidFill>
              </a:rPr>
              <a:t>we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 growing</a:t>
            </a:r>
          </a:p>
          <a:p>
            <a:pPr marL="890587" marR="0" lvl="1" indent="-395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Ops became the bottleneck	</a:t>
            </a:r>
          </a:p>
          <a:p>
            <a:pPr marL="890587" marR="0" lvl="1" indent="-395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day boiling point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Finger pointing: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“It’s not our code, it’s your environment.” “It’s not the environment, it’s your code”</a:t>
            </a:r>
          </a:p>
          <a:p>
            <a:pPr marL="3429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problem became: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“How do we quickly scale our entire infrastructure to provide the best experience for our customers?” </a:t>
            </a:r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7850" y="2254953"/>
            <a:ext cx="7008966" cy="2526282"/>
          </a:xfrm>
          <a:prstGeom prst="rect">
            <a:avLst/>
          </a:prstGeom>
          <a:noFill/>
          <a:ln>
            <a:noFill/>
          </a:ln>
          <a:effectLst>
            <a:softEdge rad="139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was inevitable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1673076" y="6096000"/>
            <a:ext cx="11128524" cy="626475"/>
          </a:xfrm>
          <a:prstGeom prst="round2DiagRect">
            <a:avLst>
              <a:gd name="adj1" fmla="val 100000"/>
              <a:gd name="adj2" fmla="val 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reflection stA="50000" endA="300" endPos="55500" dist="50800" dir="5400000" sy="-100000" algn="bl" rotWithShape="0"/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Shape 408"/>
          <p:cNvSpPr txBox="1"/>
          <p:nvPr/>
        </p:nvSpPr>
        <p:spPr>
          <a:xfrm>
            <a:off x="1673075" y="6850014"/>
            <a:ext cx="206484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Jr Recruiter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5105400" y="5567401"/>
            <a:ext cx="581797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Automation and Monitoring?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1673075" y="5567401"/>
            <a:ext cx="2670325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SysAdmin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6572764" y="6768210"/>
            <a:ext cx="2883243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Jr DevOps Engineer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0923374" y="6850014"/>
            <a:ext cx="2564026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DevOps</a:t>
            </a:r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9850" y="2793075"/>
            <a:ext cx="3302999" cy="33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854" y="1419179"/>
            <a:ext cx="4568570" cy="393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10200" y="1430137"/>
            <a:ext cx="4267198" cy="394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298" y="161160"/>
            <a:ext cx="12070080" cy="1163438"/>
          </a:xfrm>
        </p:spPr>
        <p:txBody>
          <a:bodyPr/>
          <a:lstStyle/>
          <a:p>
            <a:r>
              <a:rPr lang="en-US" smtClean="0"/>
              <a:t>What do people think DevOps is?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626047" y="1504537"/>
            <a:ext cx="13426225" cy="32316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DevOps: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36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cultural movement</a:t>
            </a: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stresses communication, collaboration, and integration between Dev and Ops while automating the process of software and infrastructure changes </a:t>
            </a:r>
            <a:r>
              <a:rPr lang="en-US" sz="36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bring value to end users</a:t>
            </a: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10923373" y="4799830"/>
            <a:ext cx="3128899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Philosophy of Optimizing Value Delivery</a:t>
            </a:r>
          </a:p>
        </p:txBody>
      </p:sp>
      <p:sp>
        <p:nvSpPr>
          <p:cNvPr id="424" name="Shape 424"/>
          <p:cNvSpPr/>
          <p:nvPr/>
        </p:nvSpPr>
        <p:spPr>
          <a:xfrm rot="5400000">
            <a:off x="11670848" y="3852034"/>
            <a:ext cx="879922" cy="1368274"/>
          </a:xfrm>
          <a:prstGeom prst="bentArrow">
            <a:avLst>
              <a:gd name="adj1" fmla="val 29924"/>
              <a:gd name="adj2" fmla="val 25000"/>
              <a:gd name="adj3" fmla="val 25000"/>
              <a:gd name="adj4" fmla="val 38826"/>
            </a:avLst>
          </a:prstGeom>
          <a:solidFill>
            <a:srgbClr val="6FD2F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2286000" y="6096000"/>
            <a:ext cx="10515599" cy="626475"/>
          </a:xfrm>
          <a:prstGeom prst="round2DiagRect">
            <a:avLst>
              <a:gd name="adj1" fmla="val 100000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reflection stA="50000" endA="300" endPos="55500" dist="50800" dir="5400000" sy="-100000" algn="bl" rotWithShape="0"/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1673075" y="6850014"/>
            <a:ext cx="206484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5105400" y="5567401"/>
            <a:ext cx="581797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1673075" y="5567401"/>
            <a:ext cx="2670325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 txBox="1"/>
          <p:nvPr/>
        </p:nvSpPr>
        <p:spPr>
          <a:xfrm>
            <a:off x="6572764" y="6768210"/>
            <a:ext cx="2883243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10923374" y="6850014"/>
            <a:ext cx="2564026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DevOps</a:t>
            </a:r>
          </a:p>
        </p:txBody>
      </p:sp>
      <p:sp>
        <p:nvSpPr>
          <p:cNvPr id="12" name="Shape 407"/>
          <p:cNvSpPr/>
          <p:nvPr/>
        </p:nvSpPr>
        <p:spPr>
          <a:xfrm>
            <a:off x="1673076" y="6096000"/>
            <a:ext cx="11128524" cy="626475"/>
          </a:xfrm>
          <a:prstGeom prst="round2DiagRect">
            <a:avLst>
              <a:gd name="adj1" fmla="val 100000"/>
              <a:gd name="adj2" fmla="val 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dk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reflection stA="50000" endA="300" endPos="55500" dist="50800" dir="5400000" sy="-100000" algn="bl" rotWithShape="0"/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20725" y="351873"/>
            <a:ext cx="12071350" cy="1089025"/>
          </a:xfrm>
        </p:spPr>
        <p:txBody>
          <a:bodyPr/>
          <a:lstStyle/>
          <a:p>
            <a:r>
              <a:rPr lang="en-US" smtClean="0"/>
              <a:t>DevOps Defined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1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/>
        </p:nvSpPr>
        <p:spPr>
          <a:xfrm>
            <a:off x="853698" y="1377591"/>
            <a:ext cx="5607801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Partnership </a:t>
            </a:r>
            <a:r>
              <a:rPr lang="en-US" sz="4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lang="en-US" sz="4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trust between Dev and Ops</a:t>
            </a:r>
            <a:r>
              <a:rPr lang="en-US" sz="4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id="438" name="Shape 4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722291"/>
            <a:ext cx="4876798" cy="487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34400" y="2722291"/>
            <a:ext cx="4876798" cy="487679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/>
        </p:nvSpPr>
        <p:spPr>
          <a:xfrm>
            <a:off x="7731085" y="1359670"/>
            <a:ext cx="5908714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Dependence</a:t>
            </a:r>
          </a:p>
        </p:txBody>
      </p:sp>
      <p:cxnSp>
        <p:nvCxnSpPr>
          <p:cNvPr id="441" name="Shape 441"/>
          <p:cNvCxnSpPr/>
          <p:nvPr/>
        </p:nvCxnSpPr>
        <p:spPr>
          <a:xfrm rot="10800000" flipH="1">
            <a:off x="7637585" y="1904998"/>
            <a:ext cx="3106613" cy="662929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9200" y="282602"/>
            <a:ext cx="12069762" cy="822325"/>
          </a:xfrm>
        </p:spPr>
        <p:txBody>
          <a:bodyPr>
            <a:normAutofit fontScale="90000"/>
          </a:bodyPr>
          <a:lstStyle/>
          <a:p>
            <a:r>
              <a:rPr lang="en-US" smtClean="0"/>
              <a:t>What is DevOps?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/>
        </p:nvSpPr>
        <p:spPr>
          <a:xfrm>
            <a:off x="4866044" y="5546153"/>
            <a:ext cx="1623522" cy="159327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192313" y="3901879"/>
            <a:ext cx="1623522" cy="159327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858433" y="2245616"/>
            <a:ext cx="1623522" cy="159327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350265" y="3696205"/>
            <a:ext cx="1951767" cy="2001077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88396" y="6210080"/>
            <a:ext cx="1623522" cy="159327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129460" y="5532616"/>
            <a:ext cx="1623522" cy="159327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819256" y="3901879"/>
            <a:ext cx="1623522" cy="159327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139033" y="2266206"/>
            <a:ext cx="1623522" cy="159327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6493614" y="1590934"/>
            <a:ext cx="1623522" cy="159327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8" name="Shape 448"/>
          <p:cNvGrpSpPr/>
          <p:nvPr/>
        </p:nvGrpSpPr>
        <p:grpSpPr>
          <a:xfrm>
            <a:off x="4325808" y="1701506"/>
            <a:ext cx="5985433" cy="5985433"/>
            <a:chOff x="3722635" y="4481"/>
            <a:chExt cx="5985433" cy="5985433"/>
          </a:xfrm>
        </p:grpSpPr>
        <p:sp>
          <p:nvSpPr>
            <p:cNvPr id="449" name="Shape 449"/>
            <p:cNvSpPr/>
            <p:nvPr/>
          </p:nvSpPr>
          <p:spPr>
            <a:xfrm>
              <a:off x="5959546" y="2241392"/>
              <a:ext cx="1511610" cy="1511610"/>
            </a:xfrm>
            <a:prstGeom prst="ellipse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 txBox="1"/>
            <p:nvPr/>
          </p:nvSpPr>
          <p:spPr>
            <a:xfrm>
              <a:off x="5959545" y="2462764"/>
              <a:ext cx="1485314" cy="1068870"/>
            </a:xfrm>
            <a:prstGeom prst="rect">
              <a:avLst/>
            </a:prstGeom>
            <a:noFill/>
            <a:ln>
              <a:noFill/>
            </a:ln>
          </p:spPr>
          <p:txBody>
            <a:bodyPr lIns="35550" tIns="35550" rIns="35550" bIns="35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Repeated</a:t>
              </a:r>
              <a:endPara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 rot="-5400000">
              <a:off x="6483088" y="1559335"/>
              <a:ext cx="464524" cy="513947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3AEC8"/>
                </a:gs>
                <a:gs pos="100000">
                  <a:srgbClr val="CBD5F1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 txBox="1"/>
            <p:nvPr/>
          </p:nvSpPr>
          <p:spPr>
            <a:xfrm rot="-5400000">
              <a:off x="6552768" y="1731803"/>
              <a:ext cx="325166" cy="30836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6035128" y="4481"/>
              <a:ext cx="1360447" cy="1360447"/>
            </a:xfrm>
            <a:prstGeom prst="ellipse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 txBox="1"/>
            <p:nvPr/>
          </p:nvSpPr>
          <p:spPr>
            <a:xfrm>
              <a:off x="6014748" y="107364"/>
              <a:ext cx="1456326" cy="1220953"/>
            </a:xfrm>
            <a:prstGeom prst="rect">
              <a:avLst/>
            </a:prstGeom>
            <a:noFill/>
            <a:ln>
              <a:noFill/>
            </a:ln>
          </p:spPr>
          <p:txBody>
            <a:bodyPr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Maintainability</a:t>
              </a:r>
            </a:p>
          </p:txBody>
        </p:sp>
        <p:sp>
          <p:nvSpPr>
            <p:cNvPr id="455" name="Shape 455"/>
            <p:cNvSpPr/>
            <p:nvPr/>
          </p:nvSpPr>
          <p:spPr>
            <a:xfrm rot="-2700000">
              <a:off x="7318105" y="1905210"/>
              <a:ext cx="464524" cy="513946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3AEC8"/>
                </a:gs>
                <a:gs pos="100000">
                  <a:srgbClr val="CBD5F1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 txBox="1"/>
            <p:nvPr/>
          </p:nvSpPr>
          <p:spPr>
            <a:xfrm rot="-2700000">
              <a:off x="7338511" y="2057269"/>
              <a:ext cx="325168" cy="30836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7670307" y="681795"/>
              <a:ext cx="1360447" cy="1360447"/>
            </a:xfrm>
            <a:prstGeom prst="ellipse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 txBox="1"/>
            <p:nvPr/>
          </p:nvSpPr>
          <p:spPr>
            <a:xfrm>
              <a:off x="7681965" y="881026"/>
              <a:ext cx="1360448" cy="961983"/>
            </a:xfrm>
            <a:prstGeom prst="rect">
              <a:avLst/>
            </a:prstGeom>
            <a:noFill/>
            <a:ln>
              <a:noFill/>
            </a:ln>
          </p:spPr>
          <p:txBody>
            <a:bodyPr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Resilience</a:t>
              </a:r>
            </a:p>
          </p:txBody>
        </p:sp>
        <p:sp>
          <p:nvSpPr>
            <p:cNvPr id="459" name="Shape 459"/>
            <p:cNvSpPr/>
            <p:nvPr/>
          </p:nvSpPr>
          <p:spPr>
            <a:xfrm>
              <a:off x="7663978" y="2740225"/>
              <a:ext cx="464524" cy="513947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3AEC8"/>
                </a:gs>
                <a:gs pos="100000">
                  <a:srgbClr val="CBD5F1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 txBox="1"/>
            <p:nvPr/>
          </p:nvSpPr>
          <p:spPr>
            <a:xfrm>
              <a:off x="7663978" y="2843015"/>
              <a:ext cx="325166" cy="30836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8347621" y="2316975"/>
              <a:ext cx="1360447" cy="1360447"/>
            </a:xfrm>
            <a:prstGeom prst="ellipse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 txBox="1"/>
            <p:nvPr/>
          </p:nvSpPr>
          <p:spPr>
            <a:xfrm>
              <a:off x="8546853" y="2516208"/>
              <a:ext cx="961983" cy="961983"/>
            </a:xfrm>
            <a:prstGeom prst="rect">
              <a:avLst/>
            </a:prstGeom>
            <a:noFill/>
            <a:ln>
              <a:noFill/>
            </a:ln>
          </p:spPr>
          <p:txBody>
            <a:bodyPr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HADR</a:t>
              </a:r>
            </a:p>
          </p:txBody>
        </p:sp>
        <p:sp>
          <p:nvSpPr>
            <p:cNvPr id="463" name="Shape 463"/>
            <p:cNvSpPr/>
            <p:nvPr/>
          </p:nvSpPr>
          <p:spPr>
            <a:xfrm rot="2700000">
              <a:off x="7318103" y="3575239"/>
              <a:ext cx="464524" cy="513946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3AEC8"/>
                </a:gs>
                <a:gs pos="100000">
                  <a:srgbClr val="CBD5F1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 txBox="1"/>
            <p:nvPr/>
          </p:nvSpPr>
          <p:spPr>
            <a:xfrm rot="2700000">
              <a:off x="7338512" y="3628759"/>
              <a:ext cx="325168" cy="30836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7670307" y="3952153"/>
              <a:ext cx="1360447" cy="1360447"/>
            </a:xfrm>
            <a:prstGeom prst="ellipse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 txBox="1"/>
            <p:nvPr/>
          </p:nvSpPr>
          <p:spPr>
            <a:xfrm>
              <a:off x="7710331" y="4079225"/>
              <a:ext cx="1280398" cy="1058180"/>
            </a:xfrm>
            <a:prstGeom prst="rect">
              <a:avLst/>
            </a:prstGeom>
            <a:noFill/>
            <a:ln>
              <a:noFill/>
            </a:ln>
          </p:spPr>
          <p:txBody>
            <a:bodyPr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Scalability</a:t>
              </a:r>
            </a:p>
          </p:txBody>
        </p:sp>
        <p:sp>
          <p:nvSpPr>
            <p:cNvPr id="467" name="Shape 467"/>
            <p:cNvSpPr/>
            <p:nvPr/>
          </p:nvSpPr>
          <p:spPr>
            <a:xfrm rot="5400000">
              <a:off x="6483088" y="3921115"/>
              <a:ext cx="464524" cy="513947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3AEC8"/>
                </a:gs>
                <a:gs pos="100000">
                  <a:srgbClr val="CBD5F1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 txBox="1"/>
            <p:nvPr/>
          </p:nvSpPr>
          <p:spPr>
            <a:xfrm rot="5400000">
              <a:off x="6552767" y="3954225"/>
              <a:ext cx="325166" cy="30836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6035128" y="4629467"/>
              <a:ext cx="1360447" cy="1360447"/>
            </a:xfrm>
            <a:prstGeom prst="ellipse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 txBox="1"/>
            <p:nvPr/>
          </p:nvSpPr>
          <p:spPr>
            <a:xfrm>
              <a:off x="6035126" y="4828701"/>
              <a:ext cx="1360450" cy="961983"/>
            </a:xfrm>
            <a:prstGeom prst="rect">
              <a:avLst/>
            </a:prstGeom>
            <a:noFill/>
            <a:ln>
              <a:noFill/>
            </a:ln>
          </p:spPr>
          <p:txBody>
            <a:bodyPr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Deployability</a:t>
              </a:r>
            </a:p>
          </p:txBody>
        </p:sp>
        <p:sp>
          <p:nvSpPr>
            <p:cNvPr id="471" name="Shape 471"/>
            <p:cNvSpPr/>
            <p:nvPr/>
          </p:nvSpPr>
          <p:spPr>
            <a:xfrm rot="8100000">
              <a:off x="5648075" y="3575241"/>
              <a:ext cx="464524" cy="513946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3AEC8"/>
                </a:gs>
                <a:gs pos="100000">
                  <a:srgbClr val="CBD5F1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 txBox="1"/>
            <p:nvPr/>
          </p:nvSpPr>
          <p:spPr>
            <a:xfrm rot="-2700000">
              <a:off x="5767023" y="3628759"/>
              <a:ext cx="325168" cy="30836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4399948" y="3952153"/>
              <a:ext cx="1360447" cy="1360447"/>
            </a:xfrm>
            <a:prstGeom prst="ellipse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 txBox="1"/>
            <p:nvPr/>
          </p:nvSpPr>
          <p:spPr>
            <a:xfrm>
              <a:off x="4297158" y="4151387"/>
              <a:ext cx="1538735" cy="961983"/>
            </a:xfrm>
            <a:prstGeom prst="rect">
              <a:avLst/>
            </a:prstGeom>
            <a:noFill/>
            <a:ln>
              <a:noFill/>
            </a:ln>
          </p:spPr>
          <p:txBody>
            <a:bodyPr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Monitoring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&amp; Alerting</a:t>
              </a:r>
            </a:p>
          </p:txBody>
        </p:sp>
        <p:sp>
          <p:nvSpPr>
            <p:cNvPr id="475" name="Shape 475"/>
            <p:cNvSpPr/>
            <p:nvPr/>
          </p:nvSpPr>
          <p:spPr>
            <a:xfrm rot="10800000">
              <a:off x="5302199" y="2740226"/>
              <a:ext cx="464524" cy="513947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3AEC8"/>
                </a:gs>
                <a:gs pos="100000">
                  <a:srgbClr val="CBD5F1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 txBox="1"/>
            <p:nvPr/>
          </p:nvSpPr>
          <p:spPr>
            <a:xfrm>
              <a:off x="5441557" y="2843015"/>
              <a:ext cx="325166" cy="30836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3722635" y="2316975"/>
              <a:ext cx="1360447" cy="1360447"/>
            </a:xfrm>
            <a:prstGeom prst="ellipse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 txBox="1"/>
            <p:nvPr/>
          </p:nvSpPr>
          <p:spPr>
            <a:xfrm>
              <a:off x="3722635" y="2516208"/>
              <a:ext cx="1380331" cy="961983"/>
            </a:xfrm>
            <a:prstGeom prst="rect">
              <a:avLst/>
            </a:prstGeom>
            <a:noFill/>
            <a:ln>
              <a:noFill/>
            </a:ln>
          </p:spPr>
          <p:txBody>
            <a:bodyPr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Security</a:t>
              </a:r>
            </a:p>
          </p:txBody>
        </p:sp>
        <p:sp>
          <p:nvSpPr>
            <p:cNvPr id="479" name="Shape 479"/>
            <p:cNvSpPr/>
            <p:nvPr/>
          </p:nvSpPr>
          <p:spPr>
            <a:xfrm rot="-8100000">
              <a:off x="5648073" y="1905210"/>
              <a:ext cx="464524" cy="513946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3AEC8"/>
                </a:gs>
                <a:gs pos="100000">
                  <a:srgbClr val="CBD5F1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 txBox="1"/>
            <p:nvPr/>
          </p:nvSpPr>
          <p:spPr>
            <a:xfrm rot="2700000">
              <a:off x="5767024" y="2057270"/>
              <a:ext cx="325168" cy="30836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4399948" y="681795"/>
              <a:ext cx="1360447" cy="1360447"/>
            </a:xfrm>
            <a:prstGeom prst="ellipse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 txBox="1"/>
            <p:nvPr/>
          </p:nvSpPr>
          <p:spPr>
            <a:xfrm>
              <a:off x="4599182" y="881029"/>
              <a:ext cx="961983" cy="961983"/>
            </a:xfrm>
            <a:prstGeom prst="rect">
              <a:avLst/>
            </a:prstGeom>
            <a:noFill/>
            <a:ln>
              <a:noFill/>
            </a:ln>
          </p:spPr>
          <p:txBody>
            <a:bodyPr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CI/CD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117" y="441357"/>
            <a:ext cx="12070080" cy="87539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Executing on this vision = A newfound shared passion for</a:t>
            </a:r>
            <a:r>
              <a:rPr lang="is-IS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9830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0" grpId="0" animBg="1"/>
      <p:bldP spid="41" grpId="0" animBg="1"/>
      <p:bldP spid="47" grpId="0" animBg="1"/>
      <p:bldP spid="46" grpId="0" animBg="1"/>
      <p:bldP spid="45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Shape 489"/>
          <p:cNvGrpSpPr/>
          <p:nvPr/>
        </p:nvGrpSpPr>
        <p:grpSpPr>
          <a:xfrm>
            <a:off x="-47453" y="589975"/>
            <a:ext cx="14371263" cy="7862447"/>
            <a:chOff x="-6600653" y="-1010223"/>
            <a:chExt cx="14371263" cy="7862447"/>
          </a:xfrm>
        </p:grpSpPr>
        <p:sp>
          <p:nvSpPr>
            <p:cNvPr id="490" name="Shape 490"/>
            <p:cNvSpPr/>
            <p:nvPr/>
          </p:nvSpPr>
          <p:spPr>
            <a:xfrm>
              <a:off x="-6600653" y="-1010223"/>
              <a:ext cx="7862447" cy="7862447"/>
            </a:xfrm>
            <a:prstGeom prst="blockArc">
              <a:avLst>
                <a:gd name="adj1" fmla="val 18900000"/>
                <a:gd name="adj2" fmla="val 2700000"/>
                <a:gd name="adj3" fmla="val 275"/>
              </a:avLst>
            </a:prstGeom>
            <a:noFill/>
            <a:ln w="9525" cap="flat" cmpd="sng">
              <a:solidFill>
                <a:srgbClr val="003B6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409816" y="265577"/>
              <a:ext cx="7360793" cy="530919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Shape 492"/>
            <p:cNvSpPr txBox="1"/>
            <p:nvPr/>
          </p:nvSpPr>
          <p:spPr>
            <a:xfrm>
              <a:off x="409816" y="265577"/>
              <a:ext cx="7360793" cy="530919"/>
            </a:xfrm>
            <a:prstGeom prst="rect">
              <a:avLst/>
            </a:prstGeom>
            <a:noFill/>
            <a:ln>
              <a:noFill/>
            </a:ln>
          </p:spPr>
          <p:txBody>
            <a:bodyPr lIns="421400" tIns="81275" rIns="81275" bIns="812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3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Holistic </a:t>
              </a:r>
              <a:r>
                <a:rPr lang="en-US" sz="32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Vision</a:t>
              </a:r>
              <a:endPara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77990" y="199210"/>
              <a:ext cx="663651" cy="663651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890612" y="1062425"/>
              <a:ext cx="6879996" cy="530919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Shape 495"/>
            <p:cNvSpPr txBox="1"/>
            <p:nvPr/>
          </p:nvSpPr>
          <p:spPr>
            <a:xfrm>
              <a:off x="890612" y="1062425"/>
              <a:ext cx="6879996" cy="530919"/>
            </a:xfrm>
            <a:prstGeom prst="rect">
              <a:avLst/>
            </a:prstGeom>
            <a:noFill/>
            <a:ln>
              <a:noFill/>
            </a:ln>
          </p:spPr>
          <p:txBody>
            <a:bodyPr lIns="421400" tIns="81275" rIns="81275" bIns="812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Collaborative </a:t>
              </a:r>
              <a:r>
                <a:rPr lang="en-US" sz="2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and Communicative Culture</a:t>
              </a:r>
              <a:endPara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558787" y="996061"/>
              <a:ext cx="663651" cy="663651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1154087" y="1858690"/>
              <a:ext cx="6616521" cy="530919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Shape 498"/>
            <p:cNvSpPr txBox="1"/>
            <p:nvPr/>
          </p:nvSpPr>
          <p:spPr>
            <a:xfrm>
              <a:off x="1154087" y="1858690"/>
              <a:ext cx="6616521" cy="530919"/>
            </a:xfrm>
            <a:prstGeom prst="rect">
              <a:avLst/>
            </a:prstGeom>
            <a:noFill/>
            <a:ln>
              <a:noFill/>
            </a:ln>
          </p:spPr>
          <p:txBody>
            <a:bodyPr lIns="421400" tIns="81275" rIns="81275" bIns="812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3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Self Service, Enablement</a:t>
              </a:r>
            </a:p>
          </p:txBody>
        </p:sp>
        <p:sp>
          <p:nvSpPr>
            <p:cNvPr id="499" name="Shape 499"/>
            <p:cNvSpPr/>
            <p:nvPr/>
          </p:nvSpPr>
          <p:spPr>
            <a:xfrm>
              <a:off x="822261" y="1792325"/>
              <a:ext cx="663651" cy="663651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1238211" y="2655539"/>
              <a:ext cx="6532397" cy="530919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Shape 501"/>
            <p:cNvSpPr txBox="1"/>
            <p:nvPr/>
          </p:nvSpPr>
          <p:spPr>
            <a:xfrm>
              <a:off x="1238211" y="2655539"/>
              <a:ext cx="6532397" cy="530919"/>
            </a:xfrm>
            <a:prstGeom prst="rect">
              <a:avLst/>
            </a:prstGeom>
            <a:noFill/>
            <a:ln>
              <a:noFill/>
            </a:ln>
          </p:spPr>
          <p:txBody>
            <a:bodyPr lIns="421400" tIns="81275" rIns="81275" bIns="812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Automate (Infra/</a:t>
              </a:r>
              <a:r>
                <a:rPr lang="en-US" sz="2400" b="0" i="0" u="none" strike="noStrike" cap="none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Config</a:t>
              </a:r>
              <a:r>
                <a:rPr lang="en-US" sz="24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/Measure as Code)</a:t>
              </a:r>
              <a:endPara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Shape 502"/>
            <p:cNvSpPr/>
            <p:nvPr/>
          </p:nvSpPr>
          <p:spPr>
            <a:xfrm>
              <a:off x="906386" y="2589174"/>
              <a:ext cx="663651" cy="663651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1154087" y="3452387"/>
              <a:ext cx="6616521" cy="530919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Shape 504"/>
            <p:cNvSpPr txBox="1"/>
            <p:nvPr/>
          </p:nvSpPr>
          <p:spPr>
            <a:xfrm>
              <a:off x="1154087" y="3452387"/>
              <a:ext cx="6616521" cy="530919"/>
            </a:xfrm>
            <a:prstGeom prst="rect">
              <a:avLst/>
            </a:prstGeom>
            <a:noFill/>
            <a:ln>
              <a:noFill/>
            </a:ln>
          </p:spPr>
          <p:txBody>
            <a:bodyPr lIns="421400" tIns="81275" rIns="81275" bIns="812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3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 </a:t>
              </a:r>
              <a:r>
                <a:rPr lang="en-US" sz="3200" b="0" i="0" u="none" strike="noStrike" cap="none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increments</a:t>
              </a:r>
              <a:endPara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822261" y="3386023"/>
              <a:ext cx="663651" cy="663651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890612" y="4248651"/>
              <a:ext cx="6879996" cy="530919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Shape 507"/>
            <p:cNvSpPr txBox="1"/>
            <p:nvPr/>
          </p:nvSpPr>
          <p:spPr>
            <a:xfrm>
              <a:off x="890612" y="4248651"/>
              <a:ext cx="6879996" cy="530919"/>
            </a:xfrm>
            <a:prstGeom prst="rect">
              <a:avLst/>
            </a:prstGeom>
            <a:noFill/>
            <a:ln>
              <a:noFill/>
            </a:ln>
          </p:spPr>
          <p:txBody>
            <a:bodyPr lIns="421400" tIns="81275" rIns="81275" bIns="812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3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Iterative, </a:t>
              </a:r>
              <a:r>
                <a:rPr lang="en-US" sz="3200">
                  <a:solidFill>
                    <a:schemeClr val="lt1"/>
                  </a:solidFill>
                </a:rPr>
                <a:t>Ok to Fail</a:t>
              </a:r>
            </a:p>
          </p:txBody>
        </p:sp>
        <p:sp>
          <p:nvSpPr>
            <p:cNvPr id="508" name="Shape 508"/>
            <p:cNvSpPr/>
            <p:nvPr/>
          </p:nvSpPr>
          <p:spPr>
            <a:xfrm>
              <a:off x="558787" y="4182287"/>
              <a:ext cx="663651" cy="663651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Shape 509"/>
            <p:cNvSpPr/>
            <p:nvPr/>
          </p:nvSpPr>
          <p:spPr>
            <a:xfrm>
              <a:off x="409816" y="5045501"/>
              <a:ext cx="7360793" cy="530919"/>
            </a:xfrm>
            <a:prstGeom prst="rect">
              <a:avLst/>
            </a:prstGeom>
            <a:gradFill>
              <a:gsLst>
                <a:gs pos="0">
                  <a:srgbClr val="004CA2"/>
                </a:gs>
                <a:gs pos="100000">
                  <a:srgbClr val="9EB3EB"/>
                </a:gs>
              </a:gsLst>
              <a:lin ang="16200000" scaled="0"/>
            </a:gradFill>
            <a:ln>
              <a:noFill/>
            </a:ln>
            <a:effectLst>
              <a:outerShdw blurRad="39999" dist="23000" dir="5400000" rotWithShape="0">
                <a:srgbClr val="000000">
                  <a:alpha val="34509"/>
                </a:srgb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Shape 510"/>
            <p:cNvSpPr txBox="1"/>
            <p:nvPr/>
          </p:nvSpPr>
          <p:spPr>
            <a:xfrm>
              <a:off x="409816" y="5045501"/>
              <a:ext cx="7360793" cy="530919"/>
            </a:xfrm>
            <a:prstGeom prst="rect">
              <a:avLst/>
            </a:prstGeom>
            <a:noFill/>
            <a:ln>
              <a:noFill/>
            </a:ln>
          </p:spPr>
          <p:txBody>
            <a:bodyPr lIns="421400" tIns="81275" rIns="81275" bIns="812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32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Continuous Process</a:t>
              </a:r>
            </a:p>
          </p:txBody>
        </p:sp>
        <p:sp>
          <p:nvSpPr>
            <p:cNvPr id="511" name="Shape 511"/>
            <p:cNvSpPr/>
            <p:nvPr/>
          </p:nvSpPr>
          <p:spPr>
            <a:xfrm>
              <a:off x="77990" y="4979135"/>
              <a:ext cx="663651" cy="663651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2" name="Shape 5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2413000"/>
            <a:ext cx="6324600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/>
          <p:nvPr/>
        </p:nvSpPr>
        <p:spPr>
          <a:xfrm>
            <a:off x="6553200" y="1765992"/>
            <a:ext cx="751879" cy="730483"/>
          </a:xfrm>
          <a:prstGeom prst="ellipse">
            <a:avLst/>
          </a:prstGeom>
          <a:gradFill>
            <a:gsLst>
              <a:gs pos="0">
                <a:srgbClr val="FFF8EF"/>
              </a:gs>
              <a:gs pos="100000">
                <a:srgbClr val="FFFF00"/>
              </a:gs>
            </a:gsLst>
            <a:lin ang="5400000" scaled="0"/>
          </a:gradFill>
          <a:ln w="2540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7063100" y="2562258"/>
            <a:ext cx="751879" cy="730483"/>
          </a:xfrm>
          <a:prstGeom prst="ellipse">
            <a:avLst/>
          </a:prstGeom>
          <a:gradFill>
            <a:gsLst>
              <a:gs pos="0">
                <a:srgbClr val="FFF8EF"/>
              </a:gs>
              <a:gs pos="100000">
                <a:srgbClr val="FFFF00"/>
              </a:gs>
            </a:gsLst>
            <a:lin ang="5400000" scaled="0"/>
          </a:gradFill>
          <a:ln w="2540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7331346" y="3358523"/>
            <a:ext cx="751879" cy="730483"/>
          </a:xfrm>
          <a:prstGeom prst="ellipse">
            <a:avLst/>
          </a:prstGeom>
          <a:gradFill>
            <a:gsLst>
              <a:gs pos="0">
                <a:srgbClr val="FFF8EF"/>
              </a:gs>
              <a:gs pos="100000">
                <a:srgbClr val="FFFF00"/>
              </a:gs>
            </a:gsLst>
            <a:lin ang="5400000" scaled="0"/>
          </a:gradFill>
          <a:ln w="2540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7415471" y="4167848"/>
            <a:ext cx="751879" cy="730483"/>
          </a:xfrm>
          <a:prstGeom prst="ellipse">
            <a:avLst/>
          </a:prstGeom>
          <a:gradFill>
            <a:gsLst>
              <a:gs pos="0">
                <a:srgbClr val="FFF8EF"/>
              </a:gs>
              <a:gs pos="100000">
                <a:srgbClr val="FFFF00"/>
              </a:gs>
            </a:gsLst>
            <a:lin ang="5400000" scaled="0"/>
          </a:gradFill>
          <a:ln w="2540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7297460" y="4985401"/>
            <a:ext cx="751879" cy="730483"/>
          </a:xfrm>
          <a:prstGeom prst="ellipse">
            <a:avLst/>
          </a:prstGeom>
          <a:gradFill>
            <a:gsLst>
              <a:gs pos="0">
                <a:srgbClr val="FFF8EF"/>
              </a:gs>
              <a:gs pos="100000">
                <a:srgbClr val="FFFF00"/>
              </a:gs>
            </a:gsLst>
            <a:lin ang="5400000" scaled="0"/>
          </a:gradFill>
          <a:ln w="2540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7039531" y="5748833"/>
            <a:ext cx="751879" cy="730483"/>
          </a:xfrm>
          <a:prstGeom prst="ellipse">
            <a:avLst/>
          </a:prstGeom>
          <a:gradFill>
            <a:gsLst>
              <a:gs pos="0">
                <a:srgbClr val="FFF8EF"/>
              </a:gs>
              <a:gs pos="100000">
                <a:srgbClr val="FFFF00"/>
              </a:gs>
            </a:gsLst>
            <a:lin ang="5400000" scaled="0"/>
          </a:gradFill>
          <a:ln w="2540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6570303" y="6578750"/>
            <a:ext cx="751879" cy="730483"/>
          </a:xfrm>
          <a:prstGeom prst="ellipse">
            <a:avLst/>
          </a:prstGeom>
          <a:gradFill>
            <a:gsLst>
              <a:gs pos="0">
                <a:srgbClr val="FFF8EF"/>
              </a:gs>
              <a:gs pos="100000">
                <a:srgbClr val="FFFF00"/>
              </a:gs>
            </a:gsLst>
            <a:lin ang="5400000" scaled="0"/>
          </a:gradFill>
          <a:ln w="25400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360" y="2274928"/>
            <a:ext cx="6351928" cy="455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Shape 5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579" y="2231613"/>
            <a:ext cx="6353708" cy="47707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27425" y="315949"/>
            <a:ext cx="12071350" cy="1085850"/>
          </a:xfrm>
        </p:spPr>
        <p:txBody>
          <a:bodyPr/>
          <a:lstStyle/>
          <a:p>
            <a:r>
              <a:rPr lang="en-US" smtClean="0"/>
              <a:t>DevOps Principles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4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23732</TotalTime>
  <Words>959</Words>
  <Application>Microsoft Macintosh PowerPoint</Application>
  <PresentationFormat>Custom</PresentationFormat>
  <Paragraphs>305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 Narrow</vt:lpstr>
      <vt:lpstr>Calibri</vt:lpstr>
      <vt:lpstr>Candara</vt:lpstr>
      <vt:lpstr>Arial</vt:lpstr>
      <vt:lpstr>Retrospect</vt:lpstr>
      <vt:lpstr>What is DevOps?</vt:lpstr>
      <vt:lpstr>What are we covering today?</vt:lpstr>
      <vt:lpstr>Life before DevOps…</vt:lpstr>
      <vt:lpstr>Change was inevitable</vt:lpstr>
      <vt:lpstr>What do people think DevOps is?</vt:lpstr>
      <vt:lpstr>DevOps Defined</vt:lpstr>
      <vt:lpstr>What is DevOps?</vt:lpstr>
      <vt:lpstr>Executing on this vision = A newfound shared passion for…</vt:lpstr>
      <vt:lpstr>DevOps Principles</vt:lpstr>
      <vt:lpstr>DevOps Principles – Continue Process and Culture</vt:lpstr>
      <vt:lpstr>DevOps and Agile</vt:lpstr>
      <vt:lpstr>DevOps Practices</vt:lpstr>
      <vt:lpstr>Levels of DevOps Maturity</vt:lpstr>
      <vt:lpstr>Sample DevOps Maturity Journey</vt:lpstr>
      <vt:lpstr>Why are we still maturing?</vt:lpstr>
      <vt:lpstr>DevOps Tooling Challenges</vt:lpstr>
      <vt:lpstr>Fun Factoid: How did DevOps Evolve?</vt:lpstr>
      <vt:lpstr>Emerging 2017 DevOps Trends</vt:lpstr>
      <vt:lpstr>If nothing else, remember…</vt:lpstr>
      <vt:lpstr>Useful Links and Books</vt:lpstr>
      <vt:lpstr>Q &amp; A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DEVOPS?</dc:title>
  <cp:lastModifiedBy>Microsoft Office User</cp:lastModifiedBy>
  <cp:revision>89</cp:revision>
  <cp:lastPrinted>2017-09-25T23:56:22Z</cp:lastPrinted>
  <dcterms:modified xsi:type="dcterms:W3CDTF">2017-09-27T04:58:57Z</dcterms:modified>
</cp:coreProperties>
</file>